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59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7"/>
  </p:notesMasterIdLst>
  <p:handoutMasterIdLst>
    <p:handoutMasterId r:id="rId68"/>
  </p:handoutMasterIdLst>
  <p:sldIdLst>
    <p:sldId id="443" r:id="rId2"/>
    <p:sldId id="256" r:id="rId3"/>
    <p:sldId id="340" r:id="rId4"/>
    <p:sldId id="303" r:id="rId5"/>
    <p:sldId id="419" r:id="rId6"/>
    <p:sldId id="277" r:id="rId7"/>
    <p:sldId id="319" r:id="rId8"/>
    <p:sldId id="341" r:id="rId9"/>
    <p:sldId id="302" r:id="rId10"/>
    <p:sldId id="305" r:id="rId11"/>
    <p:sldId id="422" r:id="rId12"/>
    <p:sldId id="421" r:id="rId13"/>
    <p:sldId id="407" r:id="rId14"/>
    <p:sldId id="356" r:id="rId15"/>
    <p:sldId id="360" r:id="rId16"/>
    <p:sldId id="346" r:id="rId17"/>
    <p:sldId id="389" r:id="rId18"/>
    <p:sldId id="400" r:id="rId19"/>
    <p:sldId id="406" r:id="rId20"/>
    <p:sldId id="396" r:id="rId21"/>
    <p:sldId id="397" r:id="rId22"/>
    <p:sldId id="328" r:id="rId23"/>
    <p:sldId id="330" r:id="rId24"/>
    <p:sldId id="331" r:id="rId25"/>
    <p:sldId id="332" r:id="rId26"/>
    <p:sldId id="333" r:id="rId27"/>
    <p:sldId id="392" r:id="rId28"/>
    <p:sldId id="393" r:id="rId29"/>
    <p:sldId id="382" r:id="rId30"/>
    <p:sldId id="383" r:id="rId31"/>
    <p:sldId id="347" r:id="rId32"/>
    <p:sldId id="401" r:id="rId33"/>
    <p:sldId id="342" r:id="rId34"/>
    <p:sldId id="344" r:id="rId35"/>
    <p:sldId id="345" r:id="rId36"/>
    <p:sldId id="394" r:id="rId37"/>
    <p:sldId id="395" r:id="rId38"/>
    <p:sldId id="324" r:id="rId39"/>
    <p:sldId id="325" r:id="rId40"/>
    <p:sldId id="361" r:id="rId41"/>
    <p:sldId id="368" r:id="rId42"/>
    <p:sldId id="326" r:id="rId43"/>
    <p:sldId id="311" r:id="rId44"/>
    <p:sldId id="398" r:id="rId45"/>
    <p:sldId id="313" r:id="rId46"/>
    <p:sldId id="351" r:id="rId47"/>
    <p:sldId id="315" r:id="rId48"/>
    <p:sldId id="352" r:id="rId49"/>
    <p:sldId id="427" r:id="rId50"/>
    <p:sldId id="428" r:id="rId51"/>
    <p:sldId id="430" r:id="rId52"/>
    <p:sldId id="357" r:id="rId53"/>
    <p:sldId id="359" r:id="rId54"/>
    <p:sldId id="363" r:id="rId55"/>
    <p:sldId id="364" r:id="rId56"/>
    <p:sldId id="435" r:id="rId57"/>
    <p:sldId id="366" r:id="rId58"/>
    <p:sldId id="378" r:id="rId59"/>
    <p:sldId id="440" r:id="rId60"/>
    <p:sldId id="441" r:id="rId61"/>
    <p:sldId id="381" r:id="rId62"/>
    <p:sldId id="403" r:id="rId63"/>
    <p:sldId id="405" r:id="rId64"/>
    <p:sldId id="424" r:id="rId65"/>
    <p:sldId id="442" r:id="rId66"/>
  </p:sldIdLst>
  <p:sldSz cx="9144000" cy="6858000" type="screen4x3"/>
  <p:notesSz cx="7099300" cy="1023461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C7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BE030-2068-42A1-AED5-0BE30FDA1988}" type="doc">
      <dgm:prSet loTypeId="urn:microsoft.com/office/officeart/2005/8/layout/vList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pPr rtl="1"/>
          <a:endParaRPr lang="fa-IR"/>
        </a:p>
      </dgm:t>
    </dgm:pt>
    <dgm:pt modelId="{2330DFFA-E10E-49C2-AB81-D849D14A84CB}">
      <dgm:prSet/>
      <dgm:spPr/>
      <dgm:t>
        <a:bodyPr/>
        <a:lstStyle/>
        <a:p>
          <a:pPr algn="ctr" rtl="1"/>
          <a:r>
            <a:rPr lang="fa-IR" dirty="0" smtClean="0"/>
            <a:t>معدنی و صنعتی</a:t>
          </a:r>
          <a:endParaRPr lang="fa-IR" dirty="0"/>
        </a:p>
      </dgm:t>
    </dgm:pt>
    <dgm:pt modelId="{26DB0424-240D-422B-A6E9-1253E2142CBC}" type="parTrans" cxnId="{09EBF1A6-2554-4517-83D0-FD7DAF8A55FF}">
      <dgm:prSet/>
      <dgm:spPr/>
      <dgm:t>
        <a:bodyPr/>
        <a:lstStyle/>
        <a:p>
          <a:pPr algn="ctr" rtl="1"/>
          <a:endParaRPr lang="fa-IR"/>
        </a:p>
      </dgm:t>
    </dgm:pt>
    <dgm:pt modelId="{47A3F5F0-D3B6-4E3E-B6B4-9A5ED9A55487}" type="sibTrans" cxnId="{09EBF1A6-2554-4517-83D0-FD7DAF8A55FF}">
      <dgm:prSet/>
      <dgm:spPr/>
      <dgm:t>
        <a:bodyPr/>
        <a:lstStyle/>
        <a:p>
          <a:pPr algn="ctr" rtl="1"/>
          <a:endParaRPr lang="fa-IR"/>
        </a:p>
      </dgm:t>
    </dgm:pt>
    <dgm:pt modelId="{496D23A9-1771-4032-B90A-ADD4E577B5DF}">
      <dgm:prSet/>
      <dgm:spPr/>
      <dgm:t>
        <a:bodyPr/>
        <a:lstStyle/>
        <a:p>
          <a:pPr algn="ctr" rtl="1"/>
          <a:r>
            <a:rPr lang="fa-IR" dirty="0" smtClean="0"/>
            <a:t>بانکی</a:t>
          </a:r>
          <a:endParaRPr lang="fa-IR" dirty="0"/>
        </a:p>
      </dgm:t>
    </dgm:pt>
    <dgm:pt modelId="{D4BDC189-410F-4070-BF57-3ABEFF7FA737}" type="parTrans" cxnId="{887AAA65-51B6-4572-8A44-4AF2840EA79B}">
      <dgm:prSet/>
      <dgm:spPr/>
      <dgm:t>
        <a:bodyPr/>
        <a:lstStyle/>
        <a:p>
          <a:pPr algn="ctr" rtl="1"/>
          <a:endParaRPr lang="fa-IR"/>
        </a:p>
      </dgm:t>
    </dgm:pt>
    <dgm:pt modelId="{1DDD6304-302A-44BD-A1AD-FE25025B5FBF}" type="sibTrans" cxnId="{887AAA65-51B6-4572-8A44-4AF2840EA79B}">
      <dgm:prSet/>
      <dgm:spPr/>
      <dgm:t>
        <a:bodyPr/>
        <a:lstStyle/>
        <a:p>
          <a:pPr algn="ctr" rtl="1"/>
          <a:endParaRPr lang="fa-IR"/>
        </a:p>
      </dgm:t>
    </dgm:pt>
    <dgm:pt modelId="{E234551D-3836-47E9-9272-A9C2EC0B4B94}">
      <dgm:prSet/>
      <dgm:spPr/>
      <dgm:t>
        <a:bodyPr/>
        <a:lstStyle/>
        <a:p>
          <a:pPr algn="ctr" rtl="1"/>
          <a:r>
            <a:rPr lang="fa-IR" dirty="0" smtClean="0"/>
            <a:t>عام‌المنفعه</a:t>
          </a:r>
          <a:endParaRPr lang="fa-IR" dirty="0"/>
        </a:p>
      </dgm:t>
    </dgm:pt>
    <dgm:pt modelId="{36472EB4-55C8-478F-9147-3B44ABDC3B8B}" type="parTrans" cxnId="{7B6EADFB-F86C-427C-A9D5-567919A64226}">
      <dgm:prSet/>
      <dgm:spPr/>
      <dgm:t>
        <a:bodyPr/>
        <a:lstStyle/>
        <a:p>
          <a:pPr algn="ctr" rtl="1"/>
          <a:endParaRPr lang="fa-IR"/>
        </a:p>
      </dgm:t>
    </dgm:pt>
    <dgm:pt modelId="{C37B31F6-8A8F-4F9E-9090-17B321A85B8A}" type="sibTrans" cxnId="{7B6EADFB-F86C-427C-A9D5-567919A64226}">
      <dgm:prSet/>
      <dgm:spPr/>
      <dgm:t>
        <a:bodyPr/>
        <a:lstStyle/>
        <a:p>
          <a:pPr algn="ctr" rtl="1"/>
          <a:endParaRPr lang="fa-IR"/>
        </a:p>
      </dgm:t>
    </dgm:pt>
    <dgm:pt modelId="{D4981320-078D-459B-8933-766E018BDD9D}" type="pres">
      <dgm:prSet presAssocID="{211BE030-2068-42A1-AED5-0BE30FDA19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1576556-0DE6-4C5E-B36B-F00C0C548C6B}" type="pres">
      <dgm:prSet presAssocID="{2330DFFA-E10E-49C2-AB81-D849D14A84C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192FE21-42D9-4BDB-A50C-A2DD019951B2}" type="pres">
      <dgm:prSet presAssocID="{47A3F5F0-D3B6-4E3E-B6B4-9A5ED9A55487}" presName="spacer" presStyleCnt="0"/>
      <dgm:spPr/>
      <dgm:t>
        <a:bodyPr/>
        <a:lstStyle/>
        <a:p>
          <a:pPr rtl="1"/>
          <a:endParaRPr lang="fa-IR"/>
        </a:p>
      </dgm:t>
    </dgm:pt>
    <dgm:pt modelId="{B547EDAE-E8DB-4766-B8BF-78DA9307789E}" type="pres">
      <dgm:prSet presAssocID="{496D23A9-1771-4032-B90A-ADD4E577B5D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66F9189-9298-4E19-85E4-3A916C496C32}" type="pres">
      <dgm:prSet presAssocID="{1DDD6304-302A-44BD-A1AD-FE25025B5FBF}" presName="spacer" presStyleCnt="0"/>
      <dgm:spPr/>
      <dgm:t>
        <a:bodyPr/>
        <a:lstStyle/>
        <a:p>
          <a:pPr rtl="1"/>
          <a:endParaRPr lang="fa-IR"/>
        </a:p>
      </dgm:t>
    </dgm:pt>
    <dgm:pt modelId="{68445D71-BF61-4970-9EE9-C9B5BCBAE76D}" type="pres">
      <dgm:prSet presAssocID="{E234551D-3836-47E9-9272-A9C2EC0B4B9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9EBF1A6-2554-4517-83D0-FD7DAF8A55FF}" srcId="{211BE030-2068-42A1-AED5-0BE30FDA1988}" destId="{2330DFFA-E10E-49C2-AB81-D849D14A84CB}" srcOrd="0" destOrd="0" parTransId="{26DB0424-240D-422B-A6E9-1253E2142CBC}" sibTransId="{47A3F5F0-D3B6-4E3E-B6B4-9A5ED9A55487}"/>
    <dgm:cxn modelId="{6BFFC3DF-C356-4F06-A21B-7085B40DC8BD}" type="presOf" srcId="{E234551D-3836-47E9-9272-A9C2EC0B4B94}" destId="{68445D71-BF61-4970-9EE9-C9B5BCBAE76D}" srcOrd="0" destOrd="0" presId="urn:microsoft.com/office/officeart/2005/8/layout/vList2"/>
    <dgm:cxn modelId="{5E020EE0-F4EF-43CE-B80F-F6F2AED5D902}" type="presOf" srcId="{211BE030-2068-42A1-AED5-0BE30FDA1988}" destId="{D4981320-078D-459B-8933-766E018BDD9D}" srcOrd="0" destOrd="0" presId="urn:microsoft.com/office/officeart/2005/8/layout/vList2"/>
    <dgm:cxn modelId="{AC8799B9-D394-4B7E-B1EC-4248757AA3DD}" type="presOf" srcId="{496D23A9-1771-4032-B90A-ADD4E577B5DF}" destId="{B547EDAE-E8DB-4766-B8BF-78DA9307789E}" srcOrd="0" destOrd="0" presId="urn:microsoft.com/office/officeart/2005/8/layout/vList2"/>
    <dgm:cxn modelId="{F2DDA276-AD3C-46B5-9B6D-D3FE84A9726B}" type="presOf" srcId="{2330DFFA-E10E-49C2-AB81-D849D14A84CB}" destId="{E1576556-0DE6-4C5E-B36B-F00C0C548C6B}" srcOrd="0" destOrd="0" presId="urn:microsoft.com/office/officeart/2005/8/layout/vList2"/>
    <dgm:cxn modelId="{7B6EADFB-F86C-427C-A9D5-567919A64226}" srcId="{211BE030-2068-42A1-AED5-0BE30FDA1988}" destId="{E234551D-3836-47E9-9272-A9C2EC0B4B94}" srcOrd="2" destOrd="0" parTransId="{36472EB4-55C8-478F-9147-3B44ABDC3B8B}" sibTransId="{C37B31F6-8A8F-4F9E-9090-17B321A85B8A}"/>
    <dgm:cxn modelId="{887AAA65-51B6-4572-8A44-4AF2840EA79B}" srcId="{211BE030-2068-42A1-AED5-0BE30FDA1988}" destId="{496D23A9-1771-4032-B90A-ADD4E577B5DF}" srcOrd="1" destOrd="0" parTransId="{D4BDC189-410F-4070-BF57-3ABEFF7FA737}" sibTransId="{1DDD6304-302A-44BD-A1AD-FE25025B5FBF}"/>
    <dgm:cxn modelId="{B11F8D17-4C0F-4DFF-AE59-0567BD636DDC}" type="presParOf" srcId="{D4981320-078D-459B-8933-766E018BDD9D}" destId="{E1576556-0DE6-4C5E-B36B-F00C0C548C6B}" srcOrd="0" destOrd="0" presId="urn:microsoft.com/office/officeart/2005/8/layout/vList2"/>
    <dgm:cxn modelId="{CF20AFE4-05FA-410B-8DE0-2053F659E1EF}" type="presParOf" srcId="{D4981320-078D-459B-8933-766E018BDD9D}" destId="{B192FE21-42D9-4BDB-A50C-A2DD019951B2}" srcOrd="1" destOrd="0" presId="urn:microsoft.com/office/officeart/2005/8/layout/vList2"/>
    <dgm:cxn modelId="{441D87DE-D94E-40A5-9DDF-926943278CBE}" type="presParOf" srcId="{D4981320-078D-459B-8933-766E018BDD9D}" destId="{B547EDAE-E8DB-4766-B8BF-78DA9307789E}" srcOrd="2" destOrd="0" presId="urn:microsoft.com/office/officeart/2005/8/layout/vList2"/>
    <dgm:cxn modelId="{FDF9427C-9B4A-4CFB-B4A2-C6ED74EF49D0}" type="presParOf" srcId="{D4981320-078D-459B-8933-766E018BDD9D}" destId="{A66F9189-9298-4E19-85E4-3A916C496C32}" srcOrd="3" destOrd="0" presId="urn:microsoft.com/office/officeart/2005/8/layout/vList2"/>
    <dgm:cxn modelId="{DBF4EB48-2975-438E-BFAA-3BF4817C3B9C}" type="presParOf" srcId="{D4981320-078D-459B-8933-766E018BDD9D}" destId="{68445D71-BF61-4970-9EE9-C9B5BCBAE7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8CD219-99DC-4C7C-BBD3-F7FA3FF02FE8}" type="doc">
      <dgm:prSet loTypeId="urn:microsoft.com/office/officeart/2005/8/layout/vList2" loCatId="list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04BB10AF-147E-40BF-ACD8-5BA93A577A5D}">
      <dgm:prSet custT="1"/>
      <dgm:spPr/>
      <dgm:t>
        <a:bodyPr anchor="t" anchorCtr="0"/>
        <a:lstStyle/>
        <a:p>
          <a:pPr algn="ctr" rtl="1">
            <a:lnSpc>
              <a:spcPct val="150000"/>
            </a:lnSpc>
          </a:pPr>
          <a:r>
            <a:rPr lang="fa-IR" sz="4000" dirty="0" smtClean="0"/>
            <a:t>محض</a:t>
          </a:r>
          <a:endParaRPr lang="fa-IR" sz="4000" dirty="0"/>
        </a:p>
      </dgm:t>
    </dgm:pt>
    <dgm:pt modelId="{114C8BD6-A423-4F09-A2F8-ABCBC986A324}" type="parTrans" cxnId="{FCD46BC2-1F6A-4064-BF1D-68B2CC3A6CAF}">
      <dgm:prSet/>
      <dgm:spPr/>
      <dgm:t>
        <a:bodyPr/>
        <a:lstStyle/>
        <a:p>
          <a:pPr algn="ctr" rtl="1"/>
          <a:endParaRPr lang="fa-IR" sz="4000"/>
        </a:p>
      </dgm:t>
    </dgm:pt>
    <dgm:pt modelId="{CF3F68EA-2AA0-4235-9684-07B7778CF799}" type="sibTrans" cxnId="{FCD46BC2-1F6A-4064-BF1D-68B2CC3A6CAF}">
      <dgm:prSet/>
      <dgm:spPr/>
      <dgm:t>
        <a:bodyPr/>
        <a:lstStyle/>
        <a:p>
          <a:pPr algn="ctr" rtl="1"/>
          <a:endParaRPr lang="fa-IR" sz="4000"/>
        </a:p>
      </dgm:t>
    </dgm:pt>
    <dgm:pt modelId="{350BADD2-A852-41A7-9DB3-A51C0E9BD0E8}">
      <dgm:prSet custT="1"/>
      <dgm:spPr/>
      <dgm:t>
        <a:bodyPr anchor="t" anchorCtr="0"/>
        <a:lstStyle/>
        <a:p>
          <a:pPr algn="ctr" rtl="1">
            <a:lnSpc>
              <a:spcPct val="190000"/>
            </a:lnSpc>
          </a:pPr>
          <a:r>
            <a:rPr lang="fa-IR" sz="3600" dirty="0" smtClean="0"/>
            <a:t>عملیاتی</a:t>
          </a:r>
          <a:endParaRPr lang="fa-IR" sz="3600" dirty="0"/>
        </a:p>
      </dgm:t>
    </dgm:pt>
    <dgm:pt modelId="{0D6F0269-4FEA-4350-BEE9-37E3692DDC34}" type="parTrans" cxnId="{DA01AB42-0F0E-47D8-BB4A-46E52603FAEF}">
      <dgm:prSet/>
      <dgm:spPr/>
      <dgm:t>
        <a:bodyPr/>
        <a:lstStyle/>
        <a:p>
          <a:pPr algn="ctr" rtl="1"/>
          <a:endParaRPr lang="fa-IR" sz="4000"/>
        </a:p>
      </dgm:t>
    </dgm:pt>
    <dgm:pt modelId="{5A249684-87C4-4943-94B1-92C35748D724}" type="sibTrans" cxnId="{DA01AB42-0F0E-47D8-BB4A-46E52603FAEF}">
      <dgm:prSet/>
      <dgm:spPr/>
      <dgm:t>
        <a:bodyPr/>
        <a:lstStyle/>
        <a:p>
          <a:pPr algn="ctr" rtl="1"/>
          <a:endParaRPr lang="fa-IR" sz="4000"/>
        </a:p>
      </dgm:t>
    </dgm:pt>
    <dgm:pt modelId="{5B67562E-5240-40D0-8917-441C7EDF962C}" type="pres">
      <dgm:prSet presAssocID="{958CD219-99DC-4C7C-BBD3-F7FA3FF02F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D627B1F-AA03-4F71-B790-39882A9986D0}" type="pres">
      <dgm:prSet presAssocID="{04BB10AF-147E-40BF-ACD8-5BA93A577A5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DC8CB76-6FDF-456E-B788-59B1109D3F4A}" type="pres">
      <dgm:prSet presAssocID="{CF3F68EA-2AA0-4235-9684-07B7778CF799}" presName="spacer" presStyleCnt="0"/>
      <dgm:spPr/>
      <dgm:t>
        <a:bodyPr/>
        <a:lstStyle/>
        <a:p>
          <a:pPr rtl="1"/>
          <a:endParaRPr lang="fa-IR"/>
        </a:p>
      </dgm:t>
    </dgm:pt>
    <dgm:pt modelId="{E98FB45B-0781-4A1E-8735-429B4CE00BB5}" type="pres">
      <dgm:prSet presAssocID="{350BADD2-A852-41A7-9DB3-A51C0E9BD0E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CD46BC2-1F6A-4064-BF1D-68B2CC3A6CAF}" srcId="{958CD219-99DC-4C7C-BBD3-F7FA3FF02FE8}" destId="{04BB10AF-147E-40BF-ACD8-5BA93A577A5D}" srcOrd="0" destOrd="0" parTransId="{114C8BD6-A423-4F09-A2F8-ABCBC986A324}" sibTransId="{CF3F68EA-2AA0-4235-9684-07B7778CF799}"/>
    <dgm:cxn modelId="{DA01AB42-0F0E-47D8-BB4A-46E52603FAEF}" srcId="{958CD219-99DC-4C7C-BBD3-F7FA3FF02FE8}" destId="{350BADD2-A852-41A7-9DB3-A51C0E9BD0E8}" srcOrd="1" destOrd="0" parTransId="{0D6F0269-4FEA-4350-BEE9-37E3692DDC34}" sibTransId="{5A249684-87C4-4943-94B1-92C35748D724}"/>
    <dgm:cxn modelId="{CA53675D-1761-4F9C-BE38-749DDC86CA93}" type="presOf" srcId="{350BADD2-A852-41A7-9DB3-A51C0E9BD0E8}" destId="{E98FB45B-0781-4A1E-8735-429B4CE00BB5}" srcOrd="0" destOrd="0" presId="urn:microsoft.com/office/officeart/2005/8/layout/vList2"/>
    <dgm:cxn modelId="{D60A56BE-E337-451D-BD7F-B2CE11073A1C}" type="presOf" srcId="{958CD219-99DC-4C7C-BBD3-F7FA3FF02FE8}" destId="{5B67562E-5240-40D0-8917-441C7EDF962C}" srcOrd="0" destOrd="0" presId="urn:microsoft.com/office/officeart/2005/8/layout/vList2"/>
    <dgm:cxn modelId="{E2CFCB1F-71C1-442F-9838-90D4AF64367A}" type="presOf" srcId="{04BB10AF-147E-40BF-ACD8-5BA93A577A5D}" destId="{5D627B1F-AA03-4F71-B790-39882A9986D0}" srcOrd="0" destOrd="0" presId="urn:microsoft.com/office/officeart/2005/8/layout/vList2"/>
    <dgm:cxn modelId="{9EB33B6E-F680-4AA5-8E86-18A82DCAD9BA}" type="presParOf" srcId="{5B67562E-5240-40D0-8917-441C7EDF962C}" destId="{5D627B1F-AA03-4F71-B790-39882A9986D0}" srcOrd="0" destOrd="0" presId="urn:microsoft.com/office/officeart/2005/8/layout/vList2"/>
    <dgm:cxn modelId="{AC37CF34-BCCB-48B8-8F62-FE4A653E6C23}" type="presParOf" srcId="{5B67562E-5240-40D0-8917-441C7EDF962C}" destId="{9DC8CB76-6FDF-456E-B788-59B1109D3F4A}" srcOrd="1" destOrd="0" presId="urn:microsoft.com/office/officeart/2005/8/layout/vList2"/>
    <dgm:cxn modelId="{649CD2C0-E255-400E-AA20-A179C9754DF0}" type="presParOf" srcId="{5B67562E-5240-40D0-8917-441C7EDF962C}" destId="{E98FB45B-0781-4A1E-8735-429B4CE00BB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754F3A-D1D9-41E8-8A60-A323C82D9434}" type="doc">
      <dgm:prSet loTypeId="urn:microsoft.com/office/officeart/2005/8/layout/hierarchy6" loCatId="hierarchy" qsTypeId="urn:microsoft.com/office/officeart/2005/8/quickstyle/3d2" qsCatId="3D" csTypeId="urn:microsoft.com/office/officeart/2005/8/colors/accent0_1" csCatId="mainScheme"/>
      <dgm:spPr/>
      <dgm:t>
        <a:bodyPr/>
        <a:lstStyle/>
        <a:p>
          <a:pPr rtl="1"/>
          <a:endParaRPr lang="fa-IR"/>
        </a:p>
      </dgm:t>
    </dgm:pt>
    <dgm:pt modelId="{37C2184C-08EF-4B78-82BA-799A00BFEBE2}">
      <dgm:prSet/>
      <dgm:spPr/>
      <dgm:t>
        <a:bodyPr/>
        <a:lstStyle/>
        <a:p>
          <a:pPr rtl="0"/>
          <a:r>
            <a:rPr lang="en-US" dirty="0" smtClean="0"/>
            <a:t>Sears Holdings Corporation</a:t>
          </a:r>
          <a:endParaRPr lang="fa-IR" dirty="0"/>
        </a:p>
      </dgm:t>
    </dgm:pt>
    <dgm:pt modelId="{40DD6300-3DE1-4D70-9D33-409EC8099EEC}" type="parTrans" cxnId="{51711BB3-9C09-47CD-B049-BF04AA03322D}">
      <dgm:prSet/>
      <dgm:spPr/>
      <dgm:t>
        <a:bodyPr/>
        <a:lstStyle/>
        <a:p>
          <a:pPr rtl="1"/>
          <a:endParaRPr lang="fa-IR"/>
        </a:p>
      </dgm:t>
    </dgm:pt>
    <dgm:pt modelId="{A4657C38-8B31-4A3A-B92C-17501D274F3F}" type="sibTrans" cxnId="{51711BB3-9C09-47CD-B049-BF04AA03322D}">
      <dgm:prSet/>
      <dgm:spPr/>
      <dgm:t>
        <a:bodyPr/>
        <a:lstStyle/>
        <a:p>
          <a:pPr rtl="1"/>
          <a:endParaRPr lang="fa-IR"/>
        </a:p>
      </dgm:t>
    </dgm:pt>
    <dgm:pt modelId="{1EDFA058-20CE-4FFD-9F21-BA8111E465D4}">
      <dgm:prSet/>
      <dgm:spPr/>
      <dgm:t>
        <a:bodyPr/>
        <a:lstStyle/>
        <a:p>
          <a:pPr rtl="0"/>
          <a:r>
            <a:rPr lang="en-US" dirty="0" smtClean="0"/>
            <a:t>Sears Roebuck and Co.</a:t>
          </a:r>
          <a:endParaRPr lang="fa-IR" dirty="0"/>
        </a:p>
      </dgm:t>
    </dgm:pt>
    <dgm:pt modelId="{8909F8BE-EE8D-47EC-9A55-3D3B2CFC7FDA}" type="parTrans" cxnId="{CB18DA84-B031-4FEB-B124-3F290159794D}">
      <dgm:prSet/>
      <dgm:spPr/>
      <dgm:t>
        <a:bodyPr/>
        <a:lstStyle/>
        <a:p>
          <a:pPr rtl="1"/>
          <a:endParaRPr lang="fa-IR"/>
        </a:p>
      </dgm:t>
    </dgm:pt>
    <dgm:pt modelId="{F13F24C6-C164-422D-8D27-254EB06968B8}" type="sibTrans" cxnId="{CB18DA84-B031-4FEB-B124-3F290159794D}">
      <dgm:prSet/>
      <dgm:spPr/>
      <dgm:t>
        <a:bodyPr/>
        <a:lstStyle/>
        <a:p>
          <a:pPr rtl="1"/>
          <a:endParaRPr lang="fa-IR"/>
        </a:p>
      </dgm:t>
    </dgm:pt>
    <dgm:pt modelId="{5FA90786-C626-4BCB-848B-A0FD4A0D3A17}">
      <dgm:prSet/>
      <dgm:spPr/>
      <dgm:t>
        <a:bodyPr/>
        <a:lstStyle/>
        <a:p>
          <a:pPr rtl="0"/>
          <a:r>
            <a:rPr lang="en-US" dirty="0" smtClean="0"/>
            <a:t>Kmart Holdings Corporation</a:t>
          </a:r>
          <a:endParaRPr lang="fa-IR" dirty="0"/>
        </a:p>
      </dgm:t>
    </dgm:pt>
    <dgm:pt modelId="{81408143-9705-403D-8332-99D06CA22789}" type="parTrans" cxnId="{FCF975B8-1F6B-4A47-AC24-3360D9B46BE5}">
      <dgm:prSet/>
      <dgm:spPr/>
      <dgm:t>
        <a:bodyPr/>
        <a:lstStyle/>
        <a:p>
          <a:pPr rtl="1"/>
          <a:endParaRPr lang="fa-IR"/>
        </a:p>
      </dgm:t>
    </dgm:pt>
    <dgm:pt modelId="{5047DCCE-54EA-4D9D-8967-D38B85064991}" type="sibTrans" cxnId="{FCF975B8-1F6B-4A47-AC24-3360D9B46BE5}">
      <dgm:prSet/>
      <dgm:spPr/>
      <dgm:t>
        <a:bodyPr/>
        <a:lstStyle/>
        <a:p>
          <a:pPr rtl="1"/>
          <a:endParaRPr lang="fa-IR"/>
        </a:p>
      </dgm:t>
    </dgm:pt>
    <dgm:pt modelId="{7EE2F177-DD82-4662-B013-5D466CE4B7C9}" type="pres">
      <dgm:prSet presAssocID="{EF754F3A-D1D9-41E8-8A60-A323C82D943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FFB9E8C-E65C-44E3-9E0F-AF7157D41953}" type="pres">
      <dgm:prSet presAssocID="{EF754F3A-D1D9-41E8-8A60-A323C82D9434}" presName="hierFlow" presStyleCnt="0"/>
      <dgm:spPr/>
    </dgm:pt>
    <dgm:pt modelId="{F043D8B5-A6D8-47BC-9FB5-3C2BE5543891}" type="pres">
      <dgm:prSet presAssocID="{EF754F3A-D1D9-41E8-8A60-A323C82D943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CD6AA7B-8ACC-4C2F-B532-8B8B00829164}" type="pres">
      <dgm:prSet presAssocID="{37C2184C-08EF-4B78-82BA-799A00BFEBE2}" presName="Name14" presStyleCnt="0"/>
      <dgm:spPr/>
    </dgm:pt>
    <dgm:pt modelId="{2FF51F7B-B59F-4914-AC90-3F6764B9D7CE}" type="pres">
      <dgm:prSet presAssocID="{37C2184C-08EF-4B78-82BA-799A00BFEBE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D93375-3C6C-4EFB-A273-BD7518D502A4}" type="pres">
      <dgm:prSet presAssocID="{37C2184C-08EF-4B78-82BA-799A00BFEBE2}" presName="hierChild2" presStyleCnt="0"/>
      <dgm:spPr/>
    </dgm:pt>
    <dgm:pt modelId="{3C4B137C-6E97-4888-8C6F-D24CEACF9B19}" type="pres">
      <dgm:prSet presAssocID="{8909F8BE-EE8D-47EC-9A55-3D3B2CFC7FDA}" presName="Name19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B59B15C5-EC0D-462F-A6E7-D5669C3CDFFD}" type="pres">
      <dgm:prSet presAssocID="{1EDFA058-20CE-4FFD-9F21-BA8111E465D4}" presName="Name21" presStyleCnt="0"/>
      <dgm:spPr/>
    </dgm:pt>
    <dgm:pt modelId="{F9B4658C-2BD4-41E2-B3DA-AB81B6560EF3}" type="pres">
      <dgm:prSet presAssocID="{1EDFA058-20CE-4FFD-9F21-BA8111E465D4}" presName="level2Shape" presStyleLbl="node2" presStyleIdx="0" presStyleCnt="2"/>
      <dgm:spPr/>
      <dgm:t>
        <a:bodyPr/>
        <a:lstStyle/>
        <a:p>
          <a:pPr rtl="1"/>
          <a:endParaRPr lang="fa-IR"/>
        </a:p>
      </dgm:t>
    </dgm:pt>
    <dgm:pt modelId="{D78B9FC1-50DE-48F7-80B9-299BB0D927EE}" type="pres">
      <dgm:prSet presAssocID="{1EDFA058-20CE-4FFD-9F21-BA8111E465D4}" presName="hierChild3" presStyleCnt="0"/>
      <dgm:spPr/>
    </dgm:pt>
    <dgm:pt modelId="{EC0AFCA6-6715-44EA-8C0C-D219BF98442F}" type="pres">
      <dgm:prSet presAssocID="{81408143-9705-403D-8332-99D06CA22789}" presName="Name19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5F36D6B3-D9EB-4687-9588-27A08BE55507}" type="pres">
      <dgm:prSet presAssocID="{5FA90786-C626-4BCB-848B-A0FD4A0D3A17}" presName="Name21" presStyleCnt="0"/>
      <dgm:spPr/>
    </dgm:pt>
    <dgm:pt modelId="{7AAC9423-372E-448D-BB5B-349B9FB195D6}" type="pres">
      <dgm:prSet presAssocID="{5FA90786-C626-4BCB-848B-A0FD4A0D3A17}" presName="level2Shape" presStyleLbl="node2" presStyleIdx="1" presStyleCnt="2" custLinFactNeighborX="1979"/>
      <dgm:spPr/>
      <dgm:t>
        <a:bodyPr/>
        <a:lstStyle/>
        <a:p>
          <a:pPr rtl="1"/>
          <a:endParaRPr lang="fa-IR"/>
        </a:p>
      </dgm:t>
    </dgm:pt>
    <dgm:pt modelId="{18E598FE-C16C-4328-AF43-48313E8399A1}" type="pres">
      <dgm:prSet presAssocID="{5FA90786-C626-4BCB-848B-A0FD4A0D3A17}" presName="hierChild3" presStyleCnt="0"/>
      <dgm:spPr/>
    </dgm:pt>
    <dgm:pt modelId="{0C7FA1F7-90F4-4417-A122-A3DCE65E7474}" type="pres">
      <dgm:prSet presAssocID="{EF754F3A-D1D9-41E8-8A60-A323C82D9434}" presName="bgShapesFlow" presStyleCnt="0"/>
      <dgm:spPr/>
    </dgm:pt>
  </dgm:ptLst>
  <dgm:cxnLst>
    <dgm:cxn modelId="{CF72F8E9-8061-4897-9232-3246A3B887D3}" type="presOf" srcId="{8909F8BE-EE8D-47EC-9A55-3D3B2CFC7FDA}" destId="{3C4B137C-6E97-4888-8C6F-D24CEACF9B19}" srcOrd="0" destOrd="0" presId="urn:microsoft.com/office/officeart/2005/8/layout/hierarchy6"/>
    <dgm:cxn modelId="{FEFC0249-2B6E-47A0-819B-902D711DB7B1}" type="presOf" srcId="{81408143-9705-403D-8332-99D06CA22789}" destId="{EC0AFCA6-6715-44EA-8C0C-D219BF98442F}" srcOrd="0" destOrd="0" presId="urn:microsoft.com/office/officeart/2005/8/layout/hierarchy6"/>
    <dgm:cxn modelId="{CC554587-9874-421A-84F2-2CB5842D40A3}" type="presOf" srcId="{5FA90786-C626-4BCB-848B-A0FD4A0D3A17}" destId="{7AAC9423-372E-448D-BB5B-349B9FB195D6}" srcOrd="0" destOrd="0" presId="urn:microsoft.com/office/officeart/2005/8/layout/hierarchy6"/>
    <dgm:cxn modelId="{CB18DA84-B031-4FEB-B124-3F290159794D}" srcId="{37C2184C-08EF-4B78-82BA-799A00BFEBE2}" destId="{1EDFA058-20CE-4FFD-9F21-BA8111E465D4}" srcOrd="0" destOrd="0" parTransId="{8909F8BE-EE8D-47EC-9A55-3D3B2CFC7FDA}" sibTransId="{F13F24C6-C164-422D-8D27-254EB06968B8}"/>
    <dgm:cxn modelId="{51711BB3-9C09-47CD-B049-BF04AA03322D}" srcId="{EF754F3A-D1D9-41E8-8A60-A323C82D9434}" destId="{37C2184C-08EF-4B78-82BA-799A00BFEBE2}" srcOrd="0" destOrd="0" parTransId="{40DD6300-3DE1-4D70-9D33-409EC8099EEC}" sibTransId="{A4657C38-8B31-4A3A-B92C-17501D274F3F}"/>
    <dgm:cxn modelId="{9B513847-C963-4610-9AAD-44B1455BBA80}" type="presOf" srcId="{EF754F3A-D1D9-41E8-8A60-A323C82D9434}" destId="{7EE2F177-DD82-4662-B013-5D466CE4B7C9}" srcOrd="0" destOrd="0" presId="urn:microsoft.com/office/officeart/2005/8/layout/hierarchy6"/>
    <dgm:cxn modelId="{02476368-631B-4C4F-9C8B-2280ECC17097}" type="presOf" srcId="{37C2184C-08EF-4B78-82BA-799A00BFEBE2}" destId="{2FF51F7B-B59F-4914-AC90-3F6764B9D7CE}" srcOrd="0" destOrd="0" presId="urn:microsoft.com/office/officeart/2005/8/layout/hierarchy6"/>
    <dgm:cxn modelId="{FCF975B8-1F6B-4A47-AC24-3360D9B46BE5}" srcId="{37C2184C-08EF-4B78-82BA-799A00BFEBE2}" destId="{5FA90786-C626-4BCB-848B-A0FD4A0D3A17}" srcOrd="1" destOrd="0" parTransId="{81408143-9705-403D-8332-99D06CA22789}" sibTransId="{5047DCCE-54EA-4D9D-8967-D38B85064991}"/>
    <dgm:cxn modelId="{A28F3D29-1A5C-48DB-BC81-82A5796A0AF4}" type="presOf" srcId="{1EDFA058-20CE-4FFD-9F21-BA8111E465D4}" destId="{F9B4658C-2BD4-41E2-B3DA-AB81B6560EF3}" srcOrd="0" destOrd="0" presId="urn:microsoft.com/office/officeart/2005/8/layout/hierarchy6"/>
    <dgm:cxn modelId="{0524F7DD-50DC-4181-9724-AF832A8A61FC}" type="presParOf" srcId="{7EE2F177-DD82-4662-B013-5D466CE4B7C9}" destId="{4FFB9E8C-E65C-44E3-9E0F-AF7157D41953}" srcOrd="0" destOrd="0" presId="urn:microsoft.com/office/officeart/2005/8/layout/hierarchy6"/>
    <dgm:cxn modelId="{CB141758-D0A0-4F68-9FA0-9B687508379B}" type="presParOf" srcId="{4FFB9E8C-E65C-44E3-9E0F-AF7157D41953}" destId="{F043D8B5-A6D8-47BC-9FB5-3C2BE5543891}" srcOrd="0" destOrd="0" presId="urn:microsoft.com/office/officeart/2005/8/layout/hierarchy6"/>
    <dgm:cxn modelId="{188E1556-1A97-43AA-BB46-B770F0B2833E}" type="presParOf" srcId="{F043D8B5-A6D8-47BC-9FB5-3C2BE5543891}" destId="{FCD6AA7B-8ACC-4C2F-B532-8B8B00829164}" srcOrd="0" destOrd="0" presId="urn:microsoft.com/office/officeart/2005/8/layout/hierarchy6"/>
    <dgm:cxn modelId="{5005E545-FF73-4627-B802-6B58FCF1E7A5}" type="presParOf" srcId="{FCD6AA7B-8ACC-4C2F-B532-8B8B00829164}" destId="{2FF51F7B-B59F-4914-AC90-3F6764B9D7CE}" srcOrd="0" destOrd="0" presId="urn:microsoft.com/office/officeart/2005/8/layout/hierarchy6"/>
    <dgm:cxn modelId="{57FE962B-879F-4301-B0D1-06AFEFD965C8}" type="presParOf" srcId="{FCD6AA7B-8ACC-4C2F-B532-8B8B00829164}" destId="{D0D93375-3C6C-4EFB-A273-BD7518D502A4}" srcOrd="1" destOrd="0" presId="urn:microsoft.com/office/officeart/2005/8/layout/hierarchy6"/>
    <dgm:cxn modelId="{B2201DF7-E57F-4981-B82E-92F588A64F74}" type="presParOf" srcId="{D0D93375-3C6C-4EFB-A273-BD7518D502A4}" destId="{3C4B137C-6E97-4888-8C6F-D24CEACF9B19}" srcOrd="0" destOrd="0" presId="urn:microsoft.com/office/officeart/2005/8/layout/hierarchy6"/>
    <dgm:cxn modelId="{BA635529-D14B-420A-B01A-487E8C8099AF}" type="presParOf" srcId="{D0D93375-3C6C-4EFB-A273-BD7518D502A4}" destId="{B59B15C5-EC0D-462F-A6E7-D5669C3CDFFD}" srcOrd="1" destOrd="0" presId="urn:microsoft.com/office/officeart/2005/8/layout/hierarchy6"/>
    <dgm:cxn modelId="{EC5502A8-69EB-4750-81A9-C14E4C7FA4CD}" type="presParOf" srcId="{B59B15C5-EC0D-462F-A6E7-D5669C3CDFFD}" destId="{F9B4658C-2BD4-41E2-B3DA-AB81B6560EF3}" srcOrd="0" destOrd="0" presId="urn:microsoft.com/office/officeart/2005/8/layout/hierarchy6"/>
    <dgm:cxn modelId="{912B476E-5DE1-406C-BCFA-B110253BED15}" type="presParOf" srcId="{B59B15C5-EC0D-462F-A6E7-D5669C3CDFFD}" destId="{D78B9FC1-50DE-48F7-80B9-299BB0D927EE}" srcOrd="1" destOrd="0" presId="urn:microsoft.com/office/officeart/2005/8/layout/hierarchy6"/>
    <dgm:cxn modelId="{03442CF5-2869-4AC4-9D3D-4CF47BB4C6CB}" type="presParOf" srcId="{D0D93375-3C6C-4EFB-A273-BD7518D502A4}" destId="{EC0AFCA6-6715-44EA-8C0C-D219BF98442F}" srcOrd="2" destOrd="0" presId="urn:microsoft.com/office/officeart/2005/8/layout/hierarchy6"/>
    <dgm:cxn modelId="{677FE1A3-4D53-484C-8BEF-0BE0C224217B}" type="presParOf" srcId="{D0D93375-3C6C-4EFB-A273-BD7518D502A4}" destId="{5F36D6B3-D9EB-4687-9588-27A08BE55507}" srcOrd="3" destOrd="0" presId="urn:microsoft.com/office/officeart/2005/8/layout/hierarchy6"/>
    <dgm:cxn modelId="{373E8165-E8F1-4622-A308-3ACA412B4650}" type="presParOf" srcId="{5F36D6B3-D9EB-4687-9588-27A08BE55507}" destId="{7AAC9423-372E-448D-BB5B-349B9FB195D6}" srcOrd="0" destOrd="0" presId="urn:microsoft.com/office/officeart/2005/8/layout/hierarchy6"/>
    <dgm:cxn modelId="{1DC0D584-CD00-4419-B875-AAEACB79024B}" type="presParOf" srcId="{5F36D6B3-D9EB-4687-9588-27A08BE55507}" destId="{18E598FE-C16C-4328-AF43-48313E8399A1}" srcOrd="1" destOrd="0" presId="urn:microsoft.com/office/officeart/2005/8/layout/hierarchy6"/>
    <dgm:cxn modelId="{090D2CAD-A9ED-4103-9C2D-5C50195F7F0D}" type="presParOf" srcId="{7EE2F177-DD82-4662-B013-5D466CE4B7C9}" destId="{0C7FA1F7-90F4-4417-A122-A3DCE65E747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70D9A4-99DD-4FA3-8DDC-DE48E5E336A9}" type="doc">
      <dgm:prSet loTypeId="urn:microsoft.com/office/officeart/2005/8/layout/lProcess2" loCatId="list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pPr rtl="1"/>
          <a:endParaRPr lang="fa-IR"/>
        </a:p>
      </dgm:t>
    </dgm:pt>
    <dgm:pt modelId="{74E401AF-4B11-4122-868D-5D6F7139E2D6}">
      <dgm:prSet/>
      <dgm:spPr/>
      <dgm:t>
        <a:bodyPr/>
        <a:lstStyle/>
        <a:p>
          <a:pPr algn="ctr" rtl="0"/>
          <a:r>
            <a:rPr lang="en-US" dirty="0" smtClean="0"/>
            <a:t>McKesson</a:t>
          </a:r>
          <a:endParaRPr lang="fa-IR" dirty="0"/>
        </a:p>
      </dgm:t>
    </dgm:pt>
    <dgm:pt modelId="{6D0766EA-8D40-4E77-AC8D-25E8BFCDD890}" type="parTrans" cxnId="{CEF663EB-78E2-4A8D-B5BE-DF8BB9E041AB}">
      <dgm:prSet/>
      <dgm:spPr/>
      <dgm:t>
        <a:bodyPr/>
        <a:lstStyle/>
        <a:p>
          <a:pPr algn="ctr" rtl="0"/>
          <a:endParaRPr lang="fa-IR"/>
        </a:p>
      </dgm:t>
    </dgm:pt>
    <dgm:pt modelId="{359DC3F6-3F66-46F3-9402-DFE85D0366C2}" type="sibTrans" cxnId="{CEF663EB-78E2-4A8D-B5BE-DF8BB9E041AB}">
      <dgm:prSet/>
      <dgm:spPr/>
      <dgm:t>
        <a:bodyPr/>
        <a:lstStyle/>
        <a:p>
          <a:pPr algn="ctr" rtl="0"/>
          <a:endParaRPr lang="fa-IR"/>
        </a:p>
      </dgm:t>
    </dgm:pt>
    <dgm:pt modelId="{2103A654-70E0-4B91-BC31-5C44505B5D34}">
      <dgm:prSet/>
      <dgm:spPr/>
      <dgm:t>
        <a:bodyPr/>
        <a:lstStyle/>
        <a:p>
          <a:pPr algn="ctr" rtl="0">
            <a:lnSpc>
              <a:spcPct val="100000"/>
            </a:lnSpc>
          </a:pPr>
          <a:r>
            <a:rPr lang="en-US" dirty="0" smtClean="0"/>
            <a:t> 17% of Armor All</a:t>
          </a:r>
          <a:endParaRPr lang="fa-IR" dirty="0"/>
        </a:p>
      </dgm:t>
    </dgm:pt>
    <dgm:pt modelId="{64ACE2A4-538D-4BAD-8427-4355F2FD4FDE}" type="parTrans" cxnId="{6B0B5899-F29B-4110-BD18-17ADD1422ED9}">
      <dgm:prSet/>
      <dgm:spPr/>
      <dgm:t>
        <a:bodyPr/>
        <a:lstStyle/>
        <a:p>
          <a:pPr algn="ctr" rtl="0"/>
          <a:endParaRPr lang="fa-IR"/>
        </a:p>
      </dgm:t>
    </dgm:pt>
    <dgm:pt modelId="{BC3F833A-0BA6-4974-A12F-B380F8F1A176}" type="sibTrans" cxnId="{6B0B5899-F29B-4110-BD18-17ADD1422ED9}">
      <dgm:prSet/>
      <dgm:spPr/>
      <dgm:t>
        <a:bodyPr/>
        <a:lstStyle/>
        <a:p>
          <a:pPr algn="ctr" rtl="0"/>
          <a:endParaRPr lang="fa-IR"/>
        </a:p>
      </dgm:t>
    </dgm:pt>
    <dgm:pt modelId="{A0A0C4BB-5A1B-4200-9277-874EEFB24F53}" type="pres">
      <dgm:prSet presAssocID="{1F70D9A4-99DD-4FA3-8DDC-DE48E5E336A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030A055-AF3F-4C76-9D48-B316A993AD09}" type="pres">
      <dgm:prSet presAssocID="{74E401AF-4B11-4122-868D-5D6F7139E2D6}" presName="compNode" presStyleCnt="0"/>
      <dgm:spPr/>
    </dgm:pt>
    <dgm:pt modelId="{8C3FB5FC-E139-4774-B0BD-D9AF45A672BD}" type="pres">
      <dgm:prSet presAssocID="{74E401AF-4B11-4122-868D-5D6F7139E2D6}" presName="aNode" presStyleLbl="bgShp" presStyleIdx="0" presStyleCnt="1"/>
      <dgm:spPr/>
      <dgm:t>
        <a:bodyPr/>
        <a:lstStyle/>
        <a:p>
          <a:pPr rtl="1"/>
          <a:endParaRPr lang="fa-IR"/>
        </a:p>
      </dgm:t>
    </dgm:pt>
    <dgm:pt modelId="{842C5655-43B4-43E4-846A-8DC93C606CBD}" type="pres">
      <dgm:prSet presAssocID="{74E401AF-4B11-4122-868D-5D6F7139E2D6}" presName="textNode" presStyleLbl="bgShp" presStyleIdx="0" presStyleCnt="1"/>
      <dgm:spPr/>
      <dgm:t>
        <a:bodyPr/>
        <a:lstStyle/>
        <a:p>
          <a:pPr rtl="1"/>
          <a:endParaRPr lang="fa-IR"/>
        </a:p>
      </dgm:t>
    </dgm:pt>
    <dgm:pt modelId="{7379F2B7-30CC-423D-9588-6A5B4E877370}" type="pres">
      <dgm:prSet presAssocID="{74E401AF-4B11-4122-868D-5D6F7139E2D6}" presName="compChildNode" presStyleCnt="0"/>
      <dgm:spPr/>
    </dgm:pt>
    <dgm:pt modelId="{D488DBED-A497-4953-B552-4049123CFE80}" type="pres">
      <dgm:prSet presAssocID="{74E401AF-4B11-4122-868D-5D6F7139E2D6}" presName="theInnerList" presStyleCnt="0"/>
      <dgm:spPr/>
    </dgm:pt>
    <dgm:pt modelId="{758E9476-E0AA-4179-A926-E7783F030C23}" type="pres">
      <dgm:prSet presAssocID="{2103A654-70E0-4B91-BC31-5C44505B5D3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B0B5899-F29B-4110-BD18-17ADD1422ED9}" srcId="{74E401AF-4B11-4122-868D-5D6F7139E2D6}" destId="{2103A654-70E0-4B91-BC31-5C44505B5D34}" srcOrd="0" destOrd="0" parTransId="{64ACE2A4-538D-4BAD-8427-4355F2FD4FDE}" sibTransId="{BC3F833A-0BA6-4974-A12F-B380F8F1A176}"/>
    <dgm:cxn modelId="{CEF663EB-78E2-4A8D-B5BE-DF8BB9E041AB}" srcId="{1F70D9A4-99DD-4FA3-8DDC-DE48E5E336A9}" destId="{74E401AF-4B11-4122-868D-5D6F7139E2D6}" srcOrd="0" destOrd="0" parTransId="{6D0766EA-8D40-4E77-AC8D-25E8BFCDD890}" sibTransId="{359DC3F6-3F66-46F3-9402-DFE85D0366C2}"/>
    <dgm:cxn modelId="{022DB7EF-D5AF-4963-99DC-F83E4B6345E2}" type="presOf" srcId="{2103A654-70E0-4B91-BC31-5C44505B5D34}" destId="{758E9476-E0AA-4179-A926-E7783F030C23}" srcOrd="0" destOrd="0" presId="urn:microsoft.com/office/officeart/2005/8/layout/lProcess2"/>
    <dgm:cxn modelId="{036B9F48-C99D-4FCA-8EF6-ACAA3FF6B0D5}" type="presOf" srcId="{74E401AF-4B11-4122-868D-5D6F7139E2D6}" destId="{8C3FB5FC-E139-4774-B0BD-D9AF45A672BD}" srcOrd="0" destOrd="0" presId="urn:microsoft.com/office/officeart/2005/8/layout/lProcess2"/>
    <dgm:cxn modelId="{2ADA54D2-8E17-4B37-B6F0-48266B7FF462}" type="presOf" srcId="{1F70D9A4-99DD-4FA3-8DDC-DE48E5E336A9}" destId="{A0A0C4BB-5A1B-4200-9277-874EEFB24F53}" srcOrd="0" destOrd="0" presId="urn:microsoft.com/office/officeart/2005/8/layout/lProcess2"/>
    <dgm:cxn modelId="{096CBCDD-E0C6-4C2B-931E-D2A678138943}" type="presOf" srcId="{74E401AF-4B11-4122-868D-5D6F7139E2D6}" destId="{842C5655-43B4-43E4-846A-8DC93C606CBD}" srcOrd="1" destOrd="0" presId="urn:microsoft.com/office/officeart/2005/8/layout/lProcess2"/>
    <dgm:cxn modelId="{DD2F992B-867F-4BCD-BBAE-5775F552BF19}" type="presParOf" srcId="{A0A0C4BB-5A1B-4200-9277-874EEFB24F53}" destId="{A030A055-AF3F-4C76-9D48-B316A993AD09}" srcOrd="0" destOrd="0" presId="urn:microsoft.com/office/officeart/2005/8/layout/lProcess2"/>
    <dgm:cxn modelId="{EDD58F0B-1AAC-4637-974C-A14A312B4E42}" type="presParOf" srcId="{A030A055-AF3F-4C76-9D48-B316A993AD09}" destId="{8C3FB5FC-E139-4774-B0BD-D9AF45A672BD}" srcOrd="0" destOrd="0" presId="urn:microsoft.com/office/officeart/2005/8/layout/lProcess2"/>
    <dgm:cxn modelId="{C054E560-5FC0-4A44-9F6E-7D5FA94F026E}" type="presParOf" srcId="{A030A055-AF3F-4C76-9D48-B316A993AD09}" destId="{842C5655-43B4-43E4-846A-8DC93C606CBD}" srcOrd="1" destOrd="0" presId="urn:microsoft.com/office/officeart/2005/8/layout/lProcess2"/>
    <dgm:cxn modelId="{74686379-2083-4475-9368-8F664A298CAF}" type="presParOf" srcId="{A030A055-AF3F-4C76-9D48-B316A993AD09}" destId="{7379F2B7-30CC-423D-9588-6A5B4E877370}" srcOrd="2" destOrd="0" presId="urn:microsoft.com/office/officeart/2005/8/layout/lProcess2"/>
    <dgm:cxn modelId="{EA793EA4-4286-43FE-ABB3-AB6F46775800}" type="presParOf" srcId="{7379F2B7-30CC-423D-9588-6A5B4E877370}" destId="{D488DBED-A497-4953-B552-4049123CFE80}" srcOrd="0" destOrd="0" presId="urn:microsoft.com/office/officeart/2005/8/layout/lProcess2"/>
    <dgm:cxn modelId="{22866B07-D1DC-4EE0-B8B5-B86DACB80598}" type="presParOf" srcId="{D488DBED-A497-4953-B552-4049123CFE80}" destId="{758E9476-E0AA-4179-A926-E7783F030C2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F26A01-1C9C-4E7D-A4BA-FE2499C213B9}" type="doc">
      <dgm:prSet loTypeId="urn:microsoft.com/office/officeart/2005/8/layout/hierarchy1" loCatId="hierarchy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pPr rtl="1"/>
          <a:endParaRPr lang="fa-IR"/>
        </a:p>
      </dgm:t>
    </dgm:pt>
    <dgm:pt modelId="{76B1B5D0-87FB-4E48-B141-0604EF50E8A6}">
      <dgm:prSet custT="1"/>
      <dgm:spPr/>
      <dgm:t>
        <a:bodyPr/>
        <a:lstStyle/>
        <a:p>
          <a:pPr algn="justLow" rtl="1"/>
          <a:r>
            <a:rPr kumimoji="0" lang="fa-IR" sz="3600" b="1" kern="1200" dirty="0" smtClean="0">
              <a:solidFill>
                <a:schemeClr val="accent6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B Zar" pitchFamily="2" charset="-78"/>
            </a:rPr>
            <a:t>مؤثرترین راه‌حل، قیمت بازار است.</a:t>
          </a:r>
          <a:endParaRPr kumimoji="0" lang="en-US" sz="3600" b="1" kern="1200" dirty="0" smtClean="0">
            <a:solidFill>
              <a:schemeClr val="accent6"/>
            </a:solidFill>
            <a:effectLst>
              <a:outerShdw blurRad="53975" dist="22860" dir="5400000" algn="tl" rotWithShape="0">
                <a:srgbClr val="000000">
                  <a:alpha val="55000"/>
                </a:srgbClr>
              </a:outerShdw>
            </a:effectLst>
            <a:latin typeface="+mj-lt"/>
            <a:ea typeface="+mj-ea"/>
            <a:cs typeface="B Zar" pitchFamily="2" charset="-78"/>
          </a:endParaRPr>
        </a:p>
      </dgm:t>
    </dgm:pt>
    <dgm:pt modelId="{013F5FF5-619F-45C2-989D-632200746773}" type="parTrans" cxnId="{7EADA4F3-7851-4B9D-B05A-AB90C74446A3}">
      <dgm:prSet/>
      <dgm:spPr/>
      <dgm:t>
        <a:bodyPr/>
        <a:lstStyle/>
        <a:p>
          <a:pPr rtl="1"/>
          <a:endParaRPr lang="fa-IR">
            <a:solidFill>
              <a:schemeClr val="accent6"/>
            </a:solidFill>
          </a:endParaRPr>
        </a:p>
      </dgm:t>
    </dgm:pt>
    <dgm:pt modelId="{6F15F0CA-EC67-45B5-96FC-C1D9A8C46EDD}" type="sibTrans" cxnId="{7EADA4F3-7851-4B9D-B05A-AB90C74446A3}">
      <dgm:prSet/>
      <dgm:spPr/>
      <dgm:t>
        <a:bodyPr/>
        <a:lstStyle/>
        <a:p>
          <a:pPr rtl="1"/>
          <a:endParaRPr lang="fa-IR">
            <a:solidFill>
              <a:schemeClr val="accent6"/>
            </a:solidFill>
          </a:endParaRPr>
        </a:p>
      </dgm:t>
    </dgm:pt>
    <dgm:pt modelId="{C374A836-50DC-432E-B43C-F5628ABB2981}" type="pres">
      <dgm:prSet presAssocID="{ABF26A01-1C9C-4E7D-A4BA-FE2499C213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A9713EBD-602E-41C5-A03E-57AA89A463A3}" type="pres">
      <dgm:prSet presAssocID="{76B1B5D0-87FB-4E48-B141-0604EF50E8A6}" presName="hierRoot1" presStyleCnt="0"/>
      <dgm:spPr/>
    </dgm:pt>
    <dgm:pt modelId="{8134631A-FF39-4788-BA42-04A238BC5F7F}" type="pres">
      <dgm:prSet presAssocID="{76B1B5D0-87FB-4E48-B141-0604EF50E8A6}" presName="composite" presStyleCnt="0"/>
      <dgm:spPr/>
    </dgm:pt>
    <dgm:pt modelId="{5DCF0A8F-A2B5-42EA-BF22-29AB70530F8B}" type="pres">
      <dgm:prSet presAssocID="{76B1B5D0-87FB-4E48-B141-0604EF50E8A6}" presName="background" presStyleLbl="node0" presStyleIdx="0" presStyleCnt="1"/>
      <dgm:spPr/>
    </dgm:pt>
    <dgm:pt modelId="{43DB67E9-7D49-473D-A7B5-CCE8EEDA2CB6}" type="pres">
      <dgm:prSet presAssocID="{76B1B5D0-87FB-4E48-B141-0604EF50E8A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1BBC53-0579-4C3D-A14A-74440B40D8AA}" type="pres">
      <dgm:prSet presAssocID="{76B1B5D0-87FB-4E48-B141-0604EF50E8A6}" presName="hierChild2" presStyleCnt="0"/>
      <dgm:spPr/>
    </dgm:pt>
  </dgm:ptLst>
  <dgm:cxnLst>
    <dgm:cxn modelId="{7EADA4F3-7851-4B9D-B05A-AB90C74446A3}" srcId="{ABF26A01-1C9C-4E7D-A4BA-FE2499C213B9}" destId="{76B1B5D0-87FB-4E48-B141-0604EF50E8A6}" srcOrd="0" destOrd="0" parTransId="{013F5FF5-619F-45C2-989D-632200746773}" sibTransId="{6F15F0CA-EC67-45B5-96FC-C1D9A8C46EDD}"/>
    <dgm:cxn modelId="{2ADE57BE-56F9-48CF-94E8-2E8B919ED5BE}" type="presOf" srcId="{ABF26A01-1C9C-4E7D-A4BA-FE2499C213B9}" destId="{C374A836-50DC-432E-B43C-F5628ABB2981}" srcOrd="0" destOrd="0" presId="urn:microsoft.com/office/officeart/2005/8/layout/hierarchy1"/>
    <dgm:cxn modelId="{58FF704A-43D9-4C37-A66C-E813446D1407}" type="presOf" srcId="{76B1B5D0-87FB-4E48-B141-0604EF50E8A6}" destId="{43DB67E9-7D49-473D-A7B5-CCE8EEDA2CB6}" srcOrd="0" destOrd="0" presId="urn:microsoft.com/office/officeart/2005/8/layout/hierarchy1"/>
    <dgm:cxn modelId="{A7FB64F8-E932-4798-A1AA-3B22B1766F65}" type="presParOf" srcId="{C374A836-50DC-432E-B43C-F5628ABB2981}" destId="{A9713EBD-602E-41C5-A03E-57AA89A463A3}" srcOrd="0" destOrd="0" presId="urn:microsoft.com/office/officeart/2005/8/layout/hierarchy1"/>
    <dgm:cxn modelId="{EBD0B027-90BD-465A-B204-4484C862C9D7}" type="presParOf" srcId="{A9713EBD-602E-41C5-A03E-57AA89A463A3}" destId="{8134631A-FF39-4788-BA42-04A238BC5F7F}" srcOrd="0" destOrd="0" presId="urn:microsoft.com/office/officeart/2005/8/layout/hierarchy1"/>
    <dgm:cxn modelId="{14A417BE-7F5A-4147-9F6D-876405445B12}" type="presParOf" srcId="{8134631A-FF39-4788-BA42-04A238BC5F7F}" destId="{5DCF0A8F-A2B5-42EA-BF22-29AB70530F8B}" srcOrd="0" destOrd="0" presId="urn:microsoft.com/office/officeart/2005/8/layout/hierarchy1"/>
    <dgm:cxn modelId="{43CE3E9C-C0DE-4FFC-98F1-78484BCCDF79}" type="presParOf" srcId="{8134631A-FF39-4788-BA42-04A238BC5F7F}" destId="{43DB67E9-7D49-473D-A7B5-CCE8EEDA2CB6}" srcOrd="1" destOrd="0" presId="urn:microsoft.com/office/officeart/2005/8/layout/hierarchy1"/>
    <dgm:cxn modelId="{96B2385F-AA8D-4396-93DC-4D36BCDEE652}" type="presParOf" srcId="{A9713EBD-602E-41C5-A03E-57AA89A463A3}" destId="{4B1BBC53-0579-4C3D-A14A-74440B40D8A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938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644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FD0EDAAD-3808-4EC6-81E7-E16971EB346A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2938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4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C64BC8F5-74F9-48FB-96EB-676A59704A0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938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44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47831135-96C5-4785-BCC5-FCB028A3C28F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938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4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C008731E-1AC0-4030-A986-B60044D53AA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24</a:t>
            </a:fld>
            <a:endParaRPr lang="fa-I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25</a:t>
            </a:fld>
            <a:endParaRPr lang="fa-I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26</a:t>
            </a:fld>
            <a:endParaRPr lang="fa-I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27</a:t>
            </a:fld>
            <a:endParaRPr lang="fa-I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28</a:t>
            </a:fld>
            <a:endParaRPr lang="fa-I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29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30</a:t>
            </a:fld>
            <a:endParaRPr lang="fa-I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31</a:t>
            </a:fld>
            <a:endParaRPr lang="fa-I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32</a:t>
            </a:fld>
            <a:endParaRPr lang="fa-I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33</a:t>
            </a:fld>
            <a:endParaRPr lang="fa-I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34</a:t>
            </a:fld>
            <a:endParaRPr lang="fa-I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35</a:t>
            </a:fld>
            <a:endParaRPr lang="fa-I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36</a:t>
            </a:fld>
            <a:endParaRPr lang="fa-I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37</a:t>
            </a:fld>
            <a:endParaRPr lang="fa-I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38</a:t>
            </a:fld>
            <a:endParaRPr lang="fa-I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39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40</a:t>
            </a:fld>
            <a:endParaRPr lang="fa-I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41</a:t>
            </a:fld>
            <a:endParaRPr lang="fa-I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42</a:t>
            </a:fld>
            <a:endParaRPr lang="fa-I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43</a:t>
            </a:fld>
            <a:endParaRPr lang="fa-I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a-IR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2A6AE9-28DB-446B-A7DB-3EC487D1E7C2}" type="slidenum">
              <a:rPr lang="fa-IR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fa-I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45</a:t>
            </a:fld>
            <a:endParaRPr lang="fa-I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46</a:t>
            </a:fld>
            <a:endParaRPr lang="fa-I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47</a:t>
            </a:fld>
            <a:endParaRPr lang="fa-I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48</a:t>
            </a:fld>
            <a:endParaRPr lang="fa-I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49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BCFB5-0355-496E-BF3C-C72A9694BB07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BCFB5-0355-496E-BF3C-C72A9694BB0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52</a:t>
            </a:fld>
            <a:endParaRPr lang="fa-I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53</a:t>
            </a:fld>
            <a:endParaRPr lang="fa-I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54</a:t>
            </a:fld>
            <a:endParaRPr lang="fa-I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55</a:t>
            </a:fld>
            <a:endParaRPr lang="fa-I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56</a:t>
            </a:fld>
            <a:endParaRPr lang="fa-I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57</a:t>
            </a:fld>
            <a:endParaRPr lang="fa-I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58</a:t>
            </a:fld>
            <a:endParaRPr lang="fa-I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59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60</a:t>
            </a:fld>
            <a:endParaRPr lang="fa-I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61</a:t>
            </a:fld>
            <a:endParaRPr lang="fa-I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62</a:t>
            </a:fld>
            <a:endParaRPr lang="fa-I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63</a:t>
            </a:fld>
            <a:endParaRPr lang="fa-I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64</a:t>
            </a:fld>
            <a:endParaRPr lang="fa-I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65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3B1762-2A52-4B3D-B54E-326354A1E133}" type="datetimeFigureOut">
              <a:rPr lang="fa-IR" smtClean="0"/>
              <a:pPr/>
              <a:t>1431/12/25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AEACCE-6EDD-494C-B374-0CE60C4C788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B Bardiya" pitchFamily="2" charset="-78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بسم‌الله الرحمن الرحیم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تعریف عمومی هلدینگ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2920" y="895652"/>
            <a:ext cx="8183880" cy="1635075"/>
          </a:xfrm>
          <a:custGeom>
            <a:avLst/>
            <a:gdLst>
              <a:gd name="connsiteX0" fmla="*/ 0 w 8183880"/>
              <a:gd name="connsiteY0" fmla="*/ 272518 h 1635075"/>
              <a:gd name="connsiteX1" fmla="*/ 79819 w 8183880"/>
              <a:gd name="connsiteY1" fmla="*/ 79819 h 1635075"/>
              <a:gd name="connsiteX2" fmla="*/ 272519 w 8183880"/>
              <a:gd name="connsiteY2" fmla="*/ 1 h 1635075"/>
              <a:gd name="connsiteX3" fmla="*/ 7911362 w 8183880"/>
              <a:gd name="connsiteY3" fmla="*/ 0 h 1635075"/>
              <a:gd name="connsiteX4" fmla="*/ 8104061 w 8183880"/>
              <a:gd name="connsiteY4" fmla="*/ 79819 h 1635075"/>
              <a:gd name="connsiteX5" fmla="*/ 8183879 w 8183880"/>
              <a:gd name="connsiteY5" fmla="*/ 272519 h 1635075"/>
              <a:gd name="connsiteX6" fmla="*/ 8183880 w 8183880"/>
              <a:gd name="connsiteY6" fmla="*/ 1362557 h 1635075"/>
              <a:gd name="connsiteX7" fmla="*/ 8104061 w 8183880"/>
              <a:gd name="connsiteY7" fmla="*/ 1555256 h 1635075"/>
              <a:gd name="connsiteX8" fmla="*/ 7911362 w 8183880"/>
              <a:gd name="connsiteY8" fmla="*/ 1635075 h 1635075"/>
              <a:gd name="connsiteX9" fmla="*/ 272518 w 8183880"/>
              <a:gd name="connsiteY9" fmla="*/ 1635075 h 1635075"/>
              <a:gd name="connsiteX10" fmla="*/ 79819 w 8183880"/>
              <a:gd name="connsiteY10" fmla="*/ 1555256 h 1635075"/>
              <a:gd name="connsiteX11" fmla="*/ 0 w 8183880"/>
              <a:gd name="connsiteY11" fmla="*/ 1362557 h 1635075"/>
              <a:gd name="connsiteX12" fmla="*/ 0 w 8183880"/>
              <a:gd name="connsiteY12" fmla="*/ 272518 h 16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1635075">
                <a:moveTo>
                  <a:pt x="0" y="272518"/>
                </a:moveTo>
                <a:cubicBezTo>
                  <a:pt x="0" y="200242"/>
                  <a:pt x="28712" y="130926"/>
                  <a:pt x="79819" y="79819"/>
                </a:cubicBezTo>
                <a:cubicBezTo>
                  <a:pt x="130926" y="28712"/>
                  <a:pt x="200242" y="0"/>
                  <a:pt x="272519" y="1"/>
                </a:cubicBezTo>
                <a:lnTo>
                  <a:pt x="7911362" y="0"/>
                </a:lnTo>
                <a:cubicBezTo>
                  <a:pt x="7983638" y="0"/>
                  <a:pt x="8052954" y="28712"/>
                  <a:pt x="8104061" y="79819"/>
                </a:cubicBezTo>
                <a:cubicBezTo>
                  <a:pt x="8155168" y="130926"/>
                  <a:pt x="8183880" y="200242"/>
                  <a:pt x="8183879" y="272519"/>
                </a:cubicBezTo>
                <a:cubicBezTo>
                  <a:pt x="8183879" y="635865"/>
                  <a:pt x="8183880" y="999211"/>
                  <a:pt x="8183880" y="1362557"/>
                </a:cubicBezTo>
                <a:cubicBezTo>
                  <a:pt x="8183880" y="1434833"/>
                  <a:pt x="8155168" y="1504149"/>
                  <a:pt x="8104061" y="1555256"/>
                </a:cubicBezTo>
                <a:cubicBezTo>
                  <a:pt x="8052954" y="1606363"/>
                  <a:pt x="7983638" y="1635075"/>
                  <a:pt x="7911362" y="1635075"/>
                </a:cubicBezTo>
                <a:lnTo>
                  <a:pt x="272518" y="1635075"/>
                </a:lnTo>
                <a:cubicBezTo>
                  <a:pt x="200242" y="1635075"/>
                  <a:pt x="130926" y="1606363"/>
                  <a:pt x="79819" y="1555256"/>
                </a:cubicBezTo>
                <a:cubicBezTo>
                  <a:pt x="28712" y="1504149"/>
                  <a:pt x="0" y="1434833"/>
                  <a:pt x="0" y="1362557"/>
                </a:cubicBezTo>
                <a:lnTo>
                  <a:pt x="0" y="272518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4118" tIns="194118" rIns="194118" bIns="194118" numCol="1" spcCol="1270" anchor="ctr" anchorCtr="0">
            <a:noAutofit/>
          </a:bodyPr>
          <a:lstStyle/>
          <a:p>
            <a:pPr algn="justLow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>
                <a:cs typeface="B Zar" pitchFamily="2" charset="-78"/>
              </a:rPr>
              <a:t>شرکتی که مالک سهام یک یا چند شرکت دیگر است و به‌عنوان شرکت مادر در </a:t>
            </a:r>
            <a:r>
              <a:rPr lang="fa-IR" sz="3200" dirty="0" smtClean="0">
                <a:cs typeface="B Zar" pitchFamily="2" charset="-78"/>
              </a:rPr>
              <a:t>آن‌ شرکت‌ها</a:t>
            </a:r>
            <a:r>
              <a:rPr lang="fa-IR" sz="3200" dirty="0" smtClean="0"/>
              <a:t> </a:t>
            </a:r>
            <a:r>
              <a:rPr lang="fa-IR" sz="3000" dirty="0" smtClean="0">
                <a:cs typeface="B Zar" pitchFamily="2" charset="-78"/>
              </a:rPr>
              <a:t>سیاست‌گذاری می‌کند</a:t>
            </a:r>
            <a:r>
              <a:rPr lang="fa-IR" sz="3000" kern="1200" dirty="0" smtClean="0">
                <a:cs typeface="B Zar" pitchFamily="2" charset="-78"/>
              </a:rPr>
              <a:t>.</a:t>
            </a:r>
            <a:endParaRPr lang="en-US" sz="3000" kern="1200" dirty="0">
              <a:cs typeface="B Zar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2920" y="2717928"/>
            <a:ext cx="8183880" cy="1635075"/>
          </a:xfrm>
          <a:custGeom>
            <a:avLst/>
            <a:gdLst>
              <a:gd name="connsiteX0" fmla="*/ 0 w 8183880"/>
              <a:gd name="connsiteY0" fmla="*/ 272518 h 1635075"/>
              <a:gd name="connsiteX1" fmla="*/ 79819 w 8183880"/>
              <a:gd name="connsiteY1" fmla="*/ 79819 h 1635075"/>
              <a:gd name="connsiteX2" fmla="*/ 272519 w 8183880"/>
              <a:gd name="connsiteY2" fmla="*/ 1 h 1635075"/>
              <a:gd name="connsiteX3" fmla="*/ 7911362 w 8183880"/>
              <a:gd name="connsiteY3" fmla="*/ 0 h 1635075"/>
              <a:gd name="connsiteX4" fmla="*/ 8104061 w 8183880"/>
              <a:gd name="connsiteY4" fmla="*/ 79819 h 1635075"/>
              <a:gd name="connsiteX5" fmla="*/ 8183879 w 8183880"/>
              <a:gd name="connsiteY5" fmla="*/ 272519 h 1635075"/>
              <a:gd name="connsiteX6" fmla="*/ 8183880 w 8183880"/>
              <a:gd name="connsiteY6" fmla="*/ 1362557 h 1635075"/>
              <a:gd name="connsiteX7" fmla="*/ 8104061 w 8183880"/>
              <a:gd name="connsiteY7" fmla="*/ 1555256 h 1635075"/>
              <a:gd name="connsiteX8" fmla="*/ 7911362 w 8183880"/>
              <a:gd name="connsiteY8" fmla="*/ 1635075 h 1635075"/>
              <a:gd name="connsiteX9" fmla="*/ 272518 w 8183880"/>
              <a:gd name="connsiteY9" fmla="*/ 1635075 h 1635075"/>
              <a:gd name="connsiteX10" fmla="*/ 79819 w 8183880"/>
              <a:gd name="connsiteY10" fmla="*/ 1555256 h 1635075"/>
              <a:gd name="connsiteX11" fmla="*/ 0 w 8183880"/>
              <a:gd name="connsiteY11" fmla="*/ 1362557 h 1635075"/>
              <a:gd name="connsiteX12" fmla="*/ 0 w 8183880"/>
              <a:gd name="connsiteY12" fmla="*/ 272518 h 16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1635075">
                <a:moveTo>
                  <a:pt x="0" y="272518"/>
                </a:moveTo>
                <a:cubicBezTo>
                  <a:pt x="0" y="200242"/>
                  <a:pt x="28712" y="130926"/>
                  <a:pt x="79819" y="79819"/>
                </a:cubicBezTo>
                <a:cubicBezTo>
                  <a:pt x="130926" y="28712"/>
                  <a:pt x="200242" y="0"/>
                  <a:pt x="272519" y="1"/>
                </a:cubicBezTo>
                <a:lnTo>
                  <a:pt x="7911362" y="0"/>
                </a:lnTo>
                <a:cubicBezTo>
                  <a:pt x="7983638" y="0"/>
                  <a:pt x="8052954" y="28712"/>
                  <a:pt x="8104061" y="79819"/>
                </a:cubicBezTo>
                <a:cubicBezTo>
                  <a:pt x="8155168" y="130926"/>
                  <a:pt x="8183880" y="200242"/>
                  <a:pt x="8183879" y="272519"/>
                </a:cubicBezTo>
                <a:cubicBezTo>
                  <a:pt x="8183879" y="635865"/>
                  <a:pt x="8183880" y="999211"/>
                  <a:pt x="8183880" y="1362557"/>
                </a:cubicBezTo>
                <a:cubicBezTo>
                  <a:pt x="8183880" y="1434833"/>
                  <a:pt x="8155168" y="1504149"/>
                  <a:pt x="8104061" y="1555256"/>
                </a:cubicBezTo>
                <a:cubicBezTo>
                  <a:pt x="8052954" y="1606363"/>
                  <a:pt x="7983638" y="1635075"/>
                  <a:pt x="7911362" y="1635075"/>
                </a:cubicBezTo>
                <a:lnTo>
                  <a:pt x="272518" y="1635075"/>
                </a:lnTo>
                <a:cubicBezTo>
                  <a:pt x="200242" y="1635075"/>
                  <a:pt x="130926" y="1606363"/>
                  <a:pt x="79819" y="1555256"/>
                </a:cubicBezTo>
                <a:cubicBezTo>
                  <a:pt x="28712" y="1504149"/>
                  <a:pt x="0" y="1434833"/>
                  <a:pt x="0" y="1362557"/>
                </a:cubicBezTo>
                <a:lnTo>
                  <a:pt x="0" y="272518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-806425"/>
              <a:satOff val="-14301"/>
              <a:lumOff val="48085"/>
              <a:alphaOff val="0"/>
            </a:schemeClr>
          </a:fillRef>
          <a:effectRef idx="1">
            <a:schemeClr val="accent1">
              <a:shade val="50000"/>
              <a:hueOff val="-806425"/>
              <a:satOff val="-14301"/>
              <a:lumOff val="48085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4118" tIns="194118" rIns="194118" bIns="194118" numCol="1" spcCol="1270" anchor="ctr" anchorCtr="0">
            <a:noAutofit/>
          </a:bodyPr>
          <a:lstStyle/>
          <a:p>
            <a:pPr lvl="0" algn="justLow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>
                <a:cs typeface="B Zar" pitchFamily="2" charset="-78"/>
              </a:rPr>
              <a:t>شرکتی سرمایه‌گذار، مدیریتی و تخصصی است که دارندۀ بخش نسبتاً زیادی از سهام دیگر شرکت‌هاست.</a:t>
            </a:r>
            <a:endParaRPr lang="fa-IR" sz="30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تعریف عمومی-تعریف قانونی 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449115" y="734689"/>
            <a:ext cx="5237684" cy="1634283"/>
          </a:xfrm>
          <a:custGeom>
            <a:avLst/>
            <a:gdLst>
              <a:gd name="connsiteX0" fmla="*/ 272386 w 1634282"/>
              <a:gd name="connsiteY0" fmla="*/ 0 h 5237683"/>
              <a:gd name="connsiteX1" fmla="*/ 1361896 w 1634282"/>
              <a:gd name="connsiteY1" fmla="*/ 0 h 5237683"/>
              <a:gd name="connsiteX2" fmla="*/ 1554502 w 1634282"/>
              <a:gd name="connsiteY2" fmla="*/ 79780 h 5237683"/>
              <a:gd name="connsiteX3" fmla="*/ 1634282 w 1634282"/>
              <a:gd name="connsiteY3" fmla="*/ 272386 h 5237683"/>
              <a:gd name="connsiteX4" fmla="*/ 1634282 w 1634282"/>
              <a:gd name="connsiteY4" fmla="*/ 5237683 h 5237683"/>
              <a:gd name="connsiteX5" fmla="*/ 1634282 w 1634282"/>
              <a:gd name="connsiteY5" fmla="*/ 5237683 h 5237683"/>
              <a:gd name="connsiteX6" fmla="*/ 1634282 w 1634282"/>
              <a:gd name="connsiteY6" fmla="*/ 5237683 h 5237683"/>
              <a:gd name="connsiteX7" fmla="*/ 0 w 1634282"/>
              <a:gd name="connsiteY7" fmla="*/ 5237683 h 5237683"/>
              <a:gd name="connsiteX8" fmla="*/ 0 w 1634282"/>
              <a:gd name="connsiteY8" fmla="*/ 5237683 h 5237683"/>
              <a:gd name="connsiteX9" fmla="*/ 0 w 1634282"/>
              <a:gd name="connsiteY9" fmla="*/ 5237683 h 5237683"/>
              <a:gd name="connsiteX10" fmla="*/ 0 w 1634282"/>
              <a:gd name="connsiteY10" fmla="*/ 272386 h 5237683"/>
              <a:gd name="connsiteX11" fmla="*/ 79780 w 1634282"/>
              <a:gd name="connsiteY11" fmla="*/ 79780 h 5237683"/>
              <a:gd name="connsiteX12" fmla="*/ 272386 w 1634282"/>
              <a:gd name="connsiteY12" fmla="*/ 0 h 523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4282" h="5237683">
                <a:moveTo>
                  <a:pt x="1634282" y="872966"/>
                </a:moveTo>
                <a:lnTo>
                  <a:pt x="1634282" y="4364717"/>
                </a:lnTo>
                <a:cubicBezTo>
                  <a:pt x="1634282" y="4596240"/>
                  <a:pt x="1625327" y="4818284"/>
                  <a:pt x="1609389" y="4981996"/>
                </a:cubicBezTo>
                <a:cubicBezTo>
                  <a:pt x="1593450" y="5145708"/>
                  <a:pt x="1571832" y="5237681"/>
                  <a:pt x="1549291" y="5237681"/>
                </a:cubicBezTo>
                <a:lnTo>
                  <a:pt x="0" y="5237681"/>
                </a:lnTo>
                <a:lnTo>
                  <a:pt x="0" y="5237681"/>
                </a:lnTo>
                <a:lnTo>
                  <a:pt x="0" y="5237681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549291" y="2"/>
                </a:lnTo>
                <a:cubicBezTo>
                  <a:pt x="1571832" y="2"/>
                  <a:pt x="1593450" y="91975"/>
                  <a:pt x="1609389" y="255687"/>
                </a:cubicBezTo>
                <a:cubicBezTo>
                  <a:pt x="1625327" y="419399"/>
                  <a:pt x="1634282" y="641443"/>
                  <a:pt x="1634282" y="872966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921" tIns="140739" rIns="201699" bIns="140740" numCol="1" spcCol="1270" anchor="ctr" anchorCtr="0">
            <a:noAutofit/>
          </a:bodyPr>
          <a:lstStyle/>
          <a:p>
            <a:pPr marL="285750" lvl="1" indent="-285750" algn="justLow" defTabSz="14224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3200" kern="1200" dirty="0" smtClean="0">
                <a:cs typeface="B Zar" pitchFamily="2" charset="-78"/>
              </a:rPr>
              <a:t>کنترل شرکت‌های تابعه محور اصلی تعریف است.</a:t>
            </a:r>
            <a:endParaRPr lang="fa-IR" sz="3200" kern="1200" dirty="0">
              <a:cs typeface="B Zar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2920" y="530403"/>
            <a:ext cx="2946196" cy="2042853"/>
          </a:xfrm>
          <a:custGeom>
            <a:avLst/>
            <a:gdLst>
              <a:gd name="connsiteX0" fmla="*/ 0 w 2946196"/>
              <a:gd name="connsiteY0" fmla="*/ 340482 h 2042853"/>
              <a:gd name="connsiteX1" fmla="*/ 99725 w 2946196"/>
              <a:gd name="connsiteY1" fmla="*/ 99725 h 2042853"/>
              <a:gd name="connsiteX2" fmla="*/ 340482 w 2946196"/>
              <a:gd name="connsiteY2" fmla="*/ 0 h 2042853"/>
              <a:gd name="connsiteX3" fmla="*/ 2605714 w 2946196"/>
              <a:gd name="connsiteY3" fmla="*/ 0 h 2042853"/>
              <a:gd name="connsiteX4" fmla="*/ 2846471 w 2946196"/>
              <a:gd name="connsiteY4" fmla="*/ 99725 h 2042853"/>
              <a:gd name="connsiteX5" fmla="*/ 2946196 w 2946196"/>
              <a:gd name="connsiteY5" fmla="*/ 340482 h 2042853"/>
              <a:gd name="connsiteX6" fmla="*/ 2946196 w 2946196"/>
              <a:gd name="connsiteY6" fmla="*/ 1702371 h 2042853"/>
              <a:gd name="connsiteX7" fmla="*/ 2846471 w 2946196"/>
              <a:gd name="connsiteY7" fmla="*/ 1943128 h 2042853"/>
              <a:gd name="connsiteX8" fmla="*/ 2605714 w 2946196"/>
              <a:gd name="connsiteY8" fmla="*/ 2042853 h 2042853"/>
              <a:gd name="connsiteX9" fmla="*/ 340482 w 2946196"/>
              <a:gd name="connsiteY9" fmla="*/ 2042853 h 2042853"/>
              <a:gd name="connsiteX10" fmla="*/ 99725 w 2946196"/>
              <a:gd name="connsiteY10" fmla="*/ 1943128 h 2042853"/>
              <a:gd name="connsiteX11" fmla="*/ 0 w 2946196"/>
              <a:gd name="connsiteY11" fmla="*/ 1702371 h 2042853"/>
              <a:gd name="connsiteX12" fmla="*/ 0 w 2946196"/>
              <a:gd name="connsiteY12" fmla="*/ 340482 h 2042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46196" h="2042853">
                <a:moveTo>
                  <a:pt x="0" y="340482"/>
                </a:moveTo>
                <a:cubicBezTo>
                  <a:pt x="0" y="250181"/>
                  <a:pt x="35872" y="163578"/>
                  <a:pt x="99725" y="99725"/>
                </a:cubicBezTo>
                <a:cubicBezTo>
                  <a:pt x="163578" y="35872"/>
                  <a:pt x="250181" y="0"/>
                  <a:pt x="340482" y="0"/>
                </a:cubicBezTo>
                <a:lnTo>
                  <a:pt x="2605714" y="0"/>
                </a:lnTo>
                <a:cubicBezTo>
                  <a:pt x="2696015" y="0"/>
                  <a:pt x="2782618" y="35872"/>
                  <a:pt x="2846471" y="99725"/>
                </a:cubicBezTo>
                <a:cubicBezTo>
                  <a:pt x="2910324" y="163578"/>
                  <a:pt x="2946196" y="250181"/>
                  <a:pt x="2946196" y="340482"/>
                </a:cubicBezTo>
                <a:lnTo>
                  <a:pt x="2946196" y="1702371"/>
                </a:lnTo>
                <a:cubicBezTo>
                  <a:pt x="2946196" y="1792672"/>
                  <a:pt x="2910324" y="1879275"/>
                  <a:pt x="2846471" y="1943128"/>
                </a:cubicBezTo>
                <a:cubicBezTo>
                  <a:pt x="2782618" y="2006981"/>
                  <a:pt x="2696015" y="2042853"/>
                  <a:pt x="2605714" y="2042853"/>
                </a:cubicBezTo>
                <a:lnTo>
                  <a:pt x="340482" y="2042853"/>
                </a:lnTo>
                <a:cubicBezTo>
                  <a:pt x="250181" y="2042853"/>
                  <a:pt x="163578" y="2006981"/>
                  <a:pt x="99725" y="1943128"/>
                </a:cubicBezTo>
                <a:cubicBezTo>
                  <a:pt x="35872" y="1879275"/>
                  <a:pt x="0" y="1792672"/>
                  <a:pt x="0" y="1702371"/>
                </a:cubicBezTo>
                <a:lnTo>
                  <a:pt x="0" y="34048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9274" tIns="204499" rIns="309274" bIns="204499" numCol="1" spcCol="1270" anchor="ctr" anchorCtr="0">
            <a:noAutofit/>
          </a:bodyPr>
          <a:lstStyle/>
          <a:p>
            <a:pPr lvl="0" algn="ctr" defTabSz="2444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500" kern="1200" dirty="0" smtClean="0">
                <a:cs typeface="B Zar" pitchFamily="2" charset="-78"/>
              </a:rPr>
              <a:t>تعریف عمومی</a:t>
            </a:r>
            <a:endParaRPr lang="fa-IR" sz="5500" kern="1200" dirty="0">
              <a:cs typeface="B Za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449115" y="2879684"/>
            <a:ext cx="5237684" cy="1634283"/>
          </a:xfrm>
          <a:custGeom>
            <a:avLst/>
            <a:gdLst>
              <a:gd name="connsiteX0" fmla="*/ 272386 w 1634282"/>
              <a:gd name="connsiteY0" fmla="*/ 0 h 5237683"/>
              <a:gd name="connsiteX1" fmla="*/ 1361896 w 1634282"/>
              <a:gd name="connsiteY1" fmla="*/ 0 h 5237683"/>
              <a:gd name="connsiteX2" fmla="*/ 1554502 w 1634282"/>
              <a:gd name="connsiteY2" fmla="*/ 79780 h 5237683"/>
              <a:gd name="connsiteX3" fmla="*/ 1634282 w 1634282"/>
              <a:gd name="connsiteY3" fmla="*/ 272386 h 5237683"/>
              <a:gd name="connsiteX4" fmla="*/ 1634282 w 1634282"/>
              <a:gd name="connsiteY4" fmla="*/ 5237683 h 5237683"/>
              <a:gd name="connsiteX5" fmla="*/ 1634282 w 1634282"/>
              <a:gd name="connsiteY5" fmla="*/ 5237683 h 5237683"/>
              <a:gd name="connsiteX6" fmla="*/ 1634282 w 1634282"/>
              <a:gd name="connsiteY6" fmla="*/ 5237683 h 5237683"/>
              <a:gd name="connsiteX7" fmla="*/ 0 w 1634282"/>
              <a:gd name="connsiteY7" fmla="*/ 5237683 h 5237683"/>
              <a:gd name="connsiteX8" fmla="*/ 0 w 1634282"/>
              <a:gd name="connsiteY8" fmla="*/ 5237683 h 5237683"/>
              <a:gd name="connsiteX9" fmla="*/ 0 w 1634282"/>
              <a:gd name="connsiteY9" fmla="*/ 5237683 h 5237683"/>
              <a:gd name="connsiteX10" fmla="*/ 0 w 1634282"/>
              <a:gd name="connsiteY10" fmla="*/ 272386 h 5237683"/>
              <a:gd name="connsiteX11" fmla="*/ 79780 w 1634282"/>
              <a:gd name="connsiteY11" fmla="*/ 79780 h 5237683"/>
              <a:gd name="connsiteX12" fmla="*/ 272386 w 1634282"/>
              <a:gd name="connsiteY12" fmla="*/ 0 h 523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4282" h="5237683">
                <a:moveTo>
                  <a:pt x="1634282" y="872966"/>
                </a:moveTo>
                <a:lnTo>
                  <a:pt x="1634282" y="4364717"/>
                </a:lnTo>
                <a:cubicBezTo>
                  <a:pt x="1634282" y="4596240"/>
                  <a:pt x="1625327" y="4818284"/>
                  <a:pt x="1609389" y="4981996"/>
                </a:cubicBezTo>
                <a:cubicBezTo>
                  <a:pt x="1593450" y="5145708"/>
                  <a:pt x="1571832" y="5237681"/>
                  <a:pt x="1549291" y="5237681"/>
                </a:cubicBezTo>
                <a:lnTo>
                  <a:pt x="0" y="5237681"/>
                </a:lnTo>
                <a:lnTo>
                  <a:pt x="0" y="5237681"/>
                </a:lnTo>
                <a:lnTo>
                  <a:pt x="0" y="5237681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549291" y="2"/>
                </a:lnTo>
                <a:cubicBezTo>
                  <a:pt x="1571832" y="2"/>
                  <a:pt x="1593450" y="91975"/>
                  <a:pt x="1609389" y="255687"/>
                </a:cubicBezTo>
                <a:cubicBezTo>
                  <a:pt x="1625327" y="419399"/>
                  <a:pt x="1634282" y="641443"/>
                  <a:pt x="1634282" y="872966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lnRef>
          <a:fill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fillRef>
          <a:effectRef idx="2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921" tIns="140740" rIns="201699" bIns="140739" numCol="1" spcCol="1270" anchor="ctr" anchorCtr="0">
            <a:noAutofit/>
          </a:bodyPr>
          <a:lstStyle/>
          <a:p>
            <a:pPr marL="285750" lvl="1" indent="-285750" algn="justLow" defTabSz="14224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3200" kern="1200" dirty="0" smtClean="0">
                <a:cs typeface="B Zar" pitchFamily="2" charset="-78"/>
              </a:rPr>
              <a:t>درصد مالکیت در شرکت‌های تابعه محور اصلی تعریف است.</a:t>
            </a:r>
            <a:endParaRPr lang="en-US" sz="3200" kern="1200" dirty="0">
              <a:cs typeface="B Zar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02920" y="2675399"/>
            <a:ext cx="2946196" cy="2042853"/>
          </a:xfrm>
          <a:custGeom>
            <a:avLst/>
            <a:gdLst>
              <a:gd name="connsiteX0" fmla="*/ 0 w 2946196"/>
              <a:gd name="connsiteY0" fmla="*/ 340482 h 2042853"/>
              <a:gd name="connsiteX1" fmla="*/ 99725 w 2946196"/>
              <a:gd name="connsiteY1" fmla="*/ 99725 h 2042853"/>
              <a:gd name="connsiteX2" fmla="*/ 340482 w 2946196"/>
              <a:gd name="connsiteY2" fmla="*/ 0 h 2042853"/>
              <a:gd name="connsiteX3" fmla="*/ 2605714 w 2946196"/>
              <a:gd name="connsiteY3" fmla="*/ 0 h 2042853"/>
              <a:gd name="connsiteX4" fmla="*/ 2846471 w 2946196"/>
              <a:gd name="connsiteY4" fmla="*/ 99725 h 2042853"/>
              <a:gd name="connsiteX5" fmla="*/ 2946196 w 2946196"/>
              <a:gd name="connsiteY5" fmla="*/ 340482 h 2042853"/>
              <a:gd name="connsiteX6" fmla="*/ 2946196 w 2946196"/>
              <a:gd name="connsiteY6" fmla="*/ 1702371 h 2042853"/>
              <a:gd name="connsiteX7" fmla="*/ 2846471 w 2946196"/>
              <a:gd name="connsiteY7" fmla="*/ 1943128 h 2042853"/>
              <a:gd name="connsiteX8" fmla="*/ 2605714 w 2946196"/>
              <a:gd name="connsiteY8" fmla="*/ 2042853 h 2042853"/>
              <a:gd name="connsiteX9" fmla="*/ 340482 w 2946196"/>
              <a:gd name="connsiteY9" fmla="*/ 2042853 h 2042853"/>
              <a:gd name="connsiteX10" fmla="*/ 99725 w 2946196"/>
              <a:gd name="connsiteY10" fmla="*/ 1943128 h 2042853"/>
              <a:gd name="connsiteX11" fmla="*/ 0 w 2946196"/>
              <a:gd name="connsiteY11" fmla="*/ 1702371 h 2042853"/>
              <a:gd name="connsiteX12" fmla="*/ 0 w 2946196"/>
              <a:gd name="connsiteY12" fmla="*/ 340482 h 2042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46196" h="2042853">
                <a:moveTo>
                  <a:pt x="0" y="340482"/>
                </a:moveTo>
                <a:cubicBezTo>
                  <a:pt x="0" y="250181"/>
                  <a:pt x="35872" y="163578"/>
                  <a:pt x="99725" y="99725"/>
                </a:cubicBezTo>
                <a:cubicBezTo>
                  <a:pt x="163578" y="35872"/>
                  <a:pt x="250181" y="0"/>
                  <a:pt x="340482" y="0"/>
                </a:cubicBezTo>
                <a:lnTo>
                  <a:pt x="2605714" y="0"/>
                </a:lnTo>
                <a:cubicBezTo>
                  <a:pt x="2696015" y="0"/>
                  <a:pt x="2782618" y="35872"/>
                  <a:pt x="2846471" y="99725"/>
                </a:cubicBezTo>
                <a:cubicBezTo>
                  <a:pt x="2910324" y="163578"/>
                  <a:pt x="2946196" y="250181"/>
                  <a:pt x="2946196" y="340482"/>
                </a:cubicBezTo>
                <a:lnTo>
                  <a:pt x="2946196" y="1702371"/>
                </a:lnTo>
                <a:cubicBezTo>
                  <a:pt x="2946196" y="1792672"/>
                  <a:pt x="2910324" y="1879275"/>
                  <a:pt x="2846471" y="1943128"/>
                </a:cubicBezTo>
                <a:cubicBezTo>
                  <a:pt x="2782618" y="2006981"/>
                  <a:pt x="2696015" y="2042853"/>
                  <a:pt x="2605714" y="2042853"/>
                </a:cubicBezTo>
                <a:lnTo>
                  <a:pt x="340482" y="2042853"/>
                </a:lnTo>
                <a:cubicBezTo>
                  <a:pt x="250181" y="2042853"/>
                  <a:pt x="163578" y="2006981"/>
                  <a:pt x="99725" y="1943128"/>
                </a:cubicBezTo>
                <a:cubicBezTo>
                  <a:pt x="35872" y="1879275"/>
                  <a:pt x="0" y="1792672"/>
                  <a:pt x="0" y="1702371"/>
                </a:cubicBezTo>
                <a:lnTo>
                  <a:pt x="0" y="34048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9067202"/>
              <a:satOff val="5236"/>
              <a:lumOff val="-9607"/>
              <a:alphaOff val="0"/>
            </a:schemeClr>
          </a:fillRef>
          <a:effectRef idx="2">
            <a:schemeClr val="accent2">
              <a:hueOff val="-9067202"/>
              <a:satOff val="5236"/>
              <a:lumOff val="-96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9274" tIns="204499" rIns="309274" bIns="204499" numCol="1" spcCol="1270" anchor="ctr" anchorCtr="0">
            <a:noAutofit/>
          </a:bodyPr>
          <a:lstStyle/>
          <a:p>
            <a:pPr lvl="0" algn="ctr" defTabSz="2444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500" kern="1200" dirty="0" smtClean="0">
                <a:cs typeface="B Zar" pitchFamily="2" charset="-78"/>
              </a:rPr>
              <a:t>تعریف قانونی</a:t>
            </a:r>
            <a:endParaRPr lang="fa-IR" sz="55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تعریف قانونی در برخی کشورها</a:t>
            </a:r>
            <a:endParaRPr lang="fa-IR" dirty="0"/>
          </a:p>
        </p:txBody>
      </p:sp>
      <p:grpSp>
        <p:nvGrpSpPr>
          <p:cNvPr id="5" name="Group 4"/>
          <p:cNvGrpSpPr/>
          <p:nvPr/>
        </p:nvGrpSpPr>
        <p:grpSpPr>
          <a:xfrm>
            <a:off x="504893" y="530352"/>
            <a:ext cx="8179933" cy="4187952"/>
            <a:chOff x="504893" y="530352"/>
            <a:chExt cx="8179933" cy="4187952"/>
          </a:xfrm>
        </p:grpSpPr>
        <p:sp>
          <p:nvSpPr>
            <p:cNvPr id="6" name="Freeform 5"/>
            <p:cNvSpPr/>
            <p:nvPr/>
          </p:nvSpPr>
          <p:spPr>
            <a:xfrm>
              <a:off x="504893" y="530352"/>
              <a:ext cx="1936079" cy="4187952"/>
            </a:xfrm>
            <a:custGeom>
              <a:avLst/>
              <a:gdLst>
                <a:gd name="connsiteX0" fmla="*/ 0 w 1936079"/>
                <a:gd name="connsiteY0" fmla="*/ 193608 h 4187952"/>
                <a:gd name="connsiteX1" fmla="*/ 56707 w 1936079"/>
                <a:gd name="connsiteY1" fmla="*/ 56706 h 4187952"/>
                <a:gd name="connsiteX2" fmla="*/ 193609 w 1936079"/>
                <a:gd name="connsiteY2" fmla="*/ 0 h 4187952"/>
                <a:gd name="connsiteX3" fmla="*/ 1742471 w 1936079"/>
                <a:gd name="connsiteY3" fmla="*/ 0 h 4187952"/>
                <a:gd name="connsiteX4" fmla="*/ 1879373 w 1936079"/>
                <a:gd name="connsiteY4" fmla="*/ 56707 h 4187952"/>
                <a:gd name="connsiteX5" fmla="*/ 1936079 w 1936079"/>
                <a:gd name="connsiteY5" fmla="*/ 193609 h 4187952"/>
                <a:gd name="connsiteX6" fmla="*/ 1936079 w 1936079"/>
                <a:gd name="connsiteY6" fmla="*/ 3994344 h 4187952"/>
                <a:gd name="connsiteX7" fmla="*/ 1879372 w 1936079"/>
                <a:gd name="connsiteY7" fmla="*/ 4131246 h 4187952"/>
                <a:gd name="connsiteX8" fmla="*/ 1742470 w 1936079"/>
                <a:gd name="connsiteY8" fmla="*/ 4187952 h 4187952"/>
                <a:gd name="connsiteX9" fmla="*/ 193608 w 1936079"/>
                <a:gd name="connsiteY9" fmla="*/ 4187952 h 4187952"/>
                <a:gd name="connsiteX10" fmla="*/ 56706 w 1936079"/>
                <a:gd name="connsiteY10" fmla="*/ 4131245 h 4187952"/>
                <a:gd name="connsiteX11" fmla="*/ 0 w 1936079"/>
                <a:gd name="connsiteY11" fmla="*/ 3994343 h 4187952"/>
                <a:gd name="connsiteX12" fmla="*/ 0 w 1936079"/>
                <a:gd name="connsiteY12" fmla="*/ 193608 h 418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36079" h="4187952">
                  <a:moveTo>
                    <a:pt x="0" y="193608"/>
                  </a:moveTo>
                  <a:cubicBezTo>
                    <a:pt x="0" y="142260"/>
                    <a:pt x="20398" y="93015"/>
                    <a:pt x="56707" y="56706"/>
                  </a:cubicBezTo>
                  <a:cubicBezTo>
                    <a:pt x="93016" y="20397"/>
                    <a:pt x="142261" y="0"/>
                    <a:pt x="193609" y="0"/>
                  </a:cubicBezTo>
                  <a:lnTo>
                    <a:pt x="1742471" y="0"/>
                  </a:lnTo>
                  <a:cubicBezTo>
                    <a:pt x="1793819" y="0"/>
                    <a:pt x="1843064" y="20398"/>
                    <a:pt x="1879373" y="56707"/>
                  </a:cubicBezTo>
                  <a:cubicBezTo>
                    <a:pt x="1915682" y="93016"/>
                    <a:pt x="1936079" y="142261"/>
                    <a:pt x="1936079" y="193609"/>
                  </a:cubicBezTo>
                  <a:lnTo>
                    <a:pt x="1936079" y="3994344"/>
                  </a:lnTo>
                  <a:cubicBezTo>
                    <a:pt x="1936079" y="4045692"/>
                    <a:pt x="1915681" y="4094937"/>
                    <a:pt x="1879372" y="4131246"/>
                  </a:cubicBezTo>
                  <a:cubicBezTo>
                    <a:pt x="1843063" y="4167555"/>
                    <a:pt x="1793818" y="4187952"/>
                    <a:pt x="1742470" y="4187952"/>
                  </a:cubicBezTo>
                  <a:lnTo>
                    <a:pt x="193608" y="4187952"/>
                  </a:lnTo>
                  <a:cubicBezTo>
                    <a:pt x="142260" y="4187952"/>
                    <a:pt x="93015" y="4167554"/>
                    <a:pt x="56706" y="4131245"/>
                  </a:cubicBezTo>
                  <a:cubicBezTo>
                    <a:pt x="20397" y="4094936"/>
                    <a:pt x="0" y="4045691"/>
                    <a:pt x="0" y="3994343"/>
                  </a:cubicBezTo>
                  <a:lnTo>
                    <a:pt x="0" y="1936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3087777" numCol="1" spcCol="1270" anchor="ctr" anchorCtr="0">
              <a:noAutofit/>
            </a:bodyPr>
            <a:lstStyle/>
            <a:p>
              <a:pPr lvl="0" algn="ctr" defTabSz="1822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100" kern="1200" dirty="0" smtClean="0"/>
                <a:t>آمریکا</a:t>
              </a:r>
              <a:endParaRPr lang="fa-IR" sz="41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698500" y="1786737"/>
              <a:ext cx="1548863" cy="2722168"/>
            </a:xfrm>
            <a:custGeom>
              <a:avLst/>
              <a:gdLst>
                <a:gd name="connsiteX0" fmla="*/ 0 w 1548863"/>
                <a:gd name="connsiteY0" fmla="*/ 154886 h 2722168"/>
                <a:gd name="connsiteX1" fmla="*/ 45365 w 1548863"/>
                <a:gd name="connsiteY1" fmla="*/ 45365 h 2722168"/>
                <a:gd name="connsiteX2" fmla="*/ 154886 w 1548863"/>
                <a:gd name="connsiteY2" fmla="*/ 0 h 2722168"/>
                <a:gd name="connsiteX3" fmla="*/ 1393977 w 1548863"/>
                <a:gd name="connsiteY3" fmla="*/ 0 h 2722168"/>
                <a:gd name="connsiteX4" fmla="*/ 1503498 w 1548863"/>
                <a:gd name="connsiteY4" fmla="*/ 45365 h 2722168"/>
                <a:gd name="connsiteX5" fmla="*/ 1548863 w 1548863"/>
                <a:gd name="connsiteY5" fmla="*/ 154886 h 2722168"/>
                <a:gd name="connsiteX6" fmla="*/ 1548863 w 1548863"/>
                <a:gd name="connsiteY6" fmla="*/ 2567282 h 2722168"/>
                <a:gd name="connsiteX7" fmla="*/ 1503498 w 1548863"/>
                <a:gd name="connsiteY7" fmla="*/ 2676803 h 2722168"/>
                <a:gd name="connsiteX8" fmla="*/ 1393977 w 1548863"/>
                <a:gd name="connsiteY8" fmla="*/ 2722168 h 2722168"/>
                <a:gd name="connsiteX9" fmla="*/ 154886 w 1548863"/>
                <a:gd name="connsiteY9" fmla="*/ 2722168 h 2722168"/>
                <a:gd name="connsiteX10" fmla="*/ 45365 w 1548863"/>
                <a:gd name="connsiteY10" fmla="*/ 2676803 h 2722168"/>
                <a:gd name="connsiteX11" fmla="*/ 0 w 1548863"/>
                <a:gd name="connsiteY11" fmla="*/ 2567282 h 2722168"/>
                <a:gd name="connsiteX12" fmla="*/ 0 w 1548863"/>
                <a:gd name="connsiteY12" fmla="*/ 154886 h 272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8863" h="2722168">
                  <a:moveTo>
                    <a:pt x="0" y="154886"/>
                  </a:moveTo>
                  <a:cubicBezTo>
                    <a:pt x="0" y="113808"/>
                    <a:pt x="16318" y="74412"/>
                    <a:pt x="45365" y="45365"/>
                  </a:cubicBezTo>
                  <a:cubicBezTo>
                    <a:pt x="74412" y="16318"/>
                    <a:pt x="113808" y="0"/>
                    <a:pt x="154886" y="0"/>
                  </a:cubicBezTo>
                  <a:lnTo>
                    <a:pt x="1393977" y="0"/>
                  </a:lnTo>
                  <a:cubicBezTo>
                    <a:pt x="1435055" y="0"/>
                    <a:pt x="1474451" y="16318"/>
                    <a:pt x="1503498" y="45365"/>
                  </a:cubicBezTo>
                  <a:cubicBezTo>
                    <a:pt x="1532545" y="74412"/>
                    <a:pt x="1548863" y="113808"/>
                    <a:pt x="1548863" y="154886"/>
                  </a:cubicBezTo>
                  <a:lnTo>
                    <a:pt x="1548863" y="2567282"/>
                  </a:lnTo>
                  <a:cubicBezTo>
                    <a:pt x="1548863" y="2608360"/>
                    <a:pt x="1532545" y="2647756"/>
                    <a:pt x="1503498" y="2676803"/>
                  </a:cubicBezTo>
                  <a:cubicBezTo>
                    <a:pt x="1474451" y="2705850"/>
                    <a:pt x="1435055" y="2722168"/>
                    <a:pt x="1393977" y="2722168"/>
                  </a:cubicBezTo>
                  <a:lnTo>
                    <a:pt x="154886" y="2722168"/>
                  </a:lnTo>
                  <a:cubicBezTo>
                    <a:pt x="113808" y="2722168"/>
                    <a:pt x="74412" y="2705850"/>
                    <a:pt x="45365" y="2676803"/>
                  </a:cubicBezTo>
                  <a:cubicBezTo>
                    <a:pt x="16318" y="2647756"/>
                    <a:pt x="0" y="2608360"/>
                    <a:pt x="0" y="2567282"/>
                  </a:cubicBezTo>
                  <a:lnTo>
                    <a:pt x="0" y="15488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365" tIns="140615" rIns="172365" bIns="140615" numCol="1" spcCol="1270" anchor="ctr" anchorCtr="0">
              <a:noAutofit/>
            </a:bodyPr>
            <a:lstStyle/>
            <a:p>
              <a:pPr lvl="0" algn="ctr" defTabSz="2222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5000" kern="1200" dirty="0" smtClean="0">
                  <a:cs typeface="B Mitra" pitchFamily="2" charset="-78"/>
                </a:rPr>
                <a:t>بیش از 80%</a:t>
              </a:r>
              <a:endParaRPr lang="fa-IR" sz="5000" kern="1200" dirty="0">
                <a:cs typeface="B Mitra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586178" y="530352"/>
              <a:ext cx="1936079" cy="4187952"/>
            </a:xfrm>
            <a:custGeom>
              <a:avLst/>
              <a:gdLst>
                <a:gd name="connsiteX0" fmla="*/ 0 w 1936079"/>
                <a:gd name="connsiteY0" fmla="*/ 193608 h 4187952"/>
                <a:gd name="connsiteX1" fmla="*/ 56707 w 1936079"/>
                <a:gd name="connsiteY1" fmla="*/ 56706 h 4187952"/>
                <a:gd name="connsiteX2" fmla="*/ 193609 w 1936079"/>
                <a:gd name="connsiteY2" fmla="*/ 0 h 4187952"/>
                <a:gd name="connsiteX3" fmla="*/ 1742471 w 1936079"/>
                <a:gd name="connsiteY3" fmla="*/ 0 h 4187952"/>
                <a:gd name="connsiteX4" fmla="*/ 1879373 w 1936079"/>
                <a:gd name="connsiteY4" fmla="*/ 56707 h 4187952"/>
                <a:gd name="connsiteX5" fmla="*/ 1936079 w 1936079"/>
                <a:gd name="connsiteY5" fmla="*/ 193609 h 4187952"/>
                <a:gd name="connsiteX6" fmla="*/ 1936079 w 1936079"/>
                <a:gd name="connsiteY6" fmla="*/ 3994344 h 4187952"/>
                <a:gd name="connsiteX7" fmla="*/ 1879372 w 1936079"/>
                <a:gd name="connsiteY7" fmla="*/ 4131246 h 4187952"/>
                <a:gd name="connsiteX8" fmla="*/ 1742470 w 1936079"/>
                <a:gd name="connsiteY8" fmla="*/ 4187952 h 4187952"/>
                <a:gd name="connsiteX9" fmla="*/ 193608 w 1936079"/>
                <a:gd name="connsiteY9" fmla="*/ 4187952 h 4187952"/>
                <a:gd name="connsiteX10" fmla="*/ 56706 w 1936079"/>
                <a:gd name="connsiteY10" fmla="*/ 4131245 h 4187952"/>
                <a:gd name="connsiteX11" fmla="*/ 0 w 1936079"/>
                <a:gd name="connsiteY11" fmla="*/ 3994343 h 4187952"/>
                <a:gd name="connsiteX12" fmla="*/ 0 w 1936079"/>
                <a:gd name="connsiteY12" fmla="*/ 193608 h 418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36079" h="4187952">
                  <a:moveTo>
                    <a:pt x="0" y="193608"/>
                  </a:moveTo>
                  <a:cubicBezTo>
                    <a:pt x="0" y="142260"/>
                    <a:pt x="20398" y="93015"/>
                    <a:pt x="56707" y="56706"/>
                  </a:cubicBezTo>
                  <a:cubicBezTo>
                    <a:pt x="93016" y="20397"/>
                    <a:pt x="142261" y="0"/>
                    <a:pt x="193609" y="0"/>
                  </a:cubicBezTo>
                  <a:lnTo>
                    <a:pt x="1742471" y="0"/>
                  </a:lnTo>
                  <a:cubicBezTo>
                    <a:pt x="1793819" y="0"/>
                    <a:pt x="1843064" y="20398"/>
                    <a:pt x="1879373" y="56707"/>
                  </a:cubicBezTo>
                  <a:cubicBezTo>
                    <a:pt x="1915682" y="93016"/>
                    <a:pt x="1936079" y="142261"/>
                    <a:pt x="1936079" y="193609"/>
                  </a:cubicBezTo>
                  <a:lnTo>
                    <a:pt x="1936079" y="3994344"/>
                  </a:lnTo>
                  <a:cubicBezTo>
                    <a:pt x="1936079" y="4045692"/>
                    <a:pt x="1915681" y="4094937"/>
                    <a:pt x="1879372" y="4131246"/>
                  </a:cubicBezTo>
                  <a:cubicBezTo>
                    <a:pt x="1843063" y="4167555"/>
                    <a:pt x="1793818" y="4187952"/>
                    <a:pt x="1742470" y="4187952"/>
                  </a:cubicBezTo>
                  <a:lnTo>
                    <a:pt x="193608" y="4187952"/>
                  </a:lnTo>
                  <a:cubicBezTo>
                    <a:pt x="142260" y="4187952"/>
                    <a:pt x="93015" y="4167554"/>
                    <a:pt x="56706" y="4131245"/>
                  </a:cubicBezTo>
                  <a:cubicBezTo>
                    <a:pt x="20397" y="4094936"/>
                    <a:pt x="0" y="4045691"/>
                    <a:pt x="0" y="3994343"/>
                  </a:cubicBezTo>
                  <a:lnTo>
                    <a:pt x="0" y="1936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3087777" numCol="1" spcCol="1270" anchor="ctr" anchorCtr="0">
              <a:noAutofit/>
            </a:bodyPr>
            <a:lstStyle/>
            <a:p>
              <a:pPr lvl="0" algn="ctr" defTabSz="1822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100" kern="1200" dirty="0" smtClean="0"/>
                <a:t>پرتغال</a:t>
              </a:r>
              <a:endParaRPr lang="fa-IR" sz="41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79785" y="1786737"/>
              <a:ext cx="1548863" cy="2722168"/>
            </a:xfrm>
            <a:custGeom>
              <a:avLst/>
              <a:gdLst>
                <a:gd name="connsiteX0" fmla="*/ 0 w 1548863"/>
                <a:gd name="connsiteY0" fmla="*/ 154886 h 2722168"/>
                <a:gd name="connsiteX1" fmla="*/ 45365 w 1548863"/>
                <a:gd name="connsiteY1" fmla="*/ 45365 h 2722168"/>
                <a:gd name="connsiteX2" fmla="*/ 154886 w 1548863"/>
                <a:gd name="connsiteY2" fmla="*/ 0 h 2722168"/>
                <a:gd name="connsiteX3" fmla="*/ 1393977 w 1548863"/>
                <a:gd name="connsiteY3" fmla="*/ 0 h 2722168"/>
                <a:gd name="connsiteX4" fmla="*/ 1503498 w 1548863"/>
                <a:gd name="connsiteY4" fmla="*/ 45365 h 2722168"/>
                <a:gd name="connsiteX5" fmla="*/ 1548863 w 1548863"/>
                <a:gd name="connsiteY5" fmla="*/ 154886 h 2722168"/>
                <a:gd name="connsiteX6" fmla="*/ 1548863 w 1548863"/>
                <a:gd name="connsiteY6" fmla="*/ 2567282 h 2722168"/>
                <a:gd name="connsiteX7" fmla="*/ 1503498 w 1548863"/>
                <a:gd name="connsiteY7" fmla="*/ 2676803 h 2722168"/>
                <a:gd name="connsiteX8" fmla="*/ 1393977 w 1548863"/>
                <a:gd name="connsiteY8" fmla="*/ 2722168 h 2722168"/>
                <a:gd name="connsiteX9" fmla="*/ 154886 w 1548863"/>
                <a:gd name="connsiteY9" fmla="*/ 2722168 h 2722168"/>
                <a:gd name="connsiteX10" fmla="*/ 45365 w 1548863"/>
                <a:gd name="connsiteY10" fmla="*/ 2676803 h 2722168"/>
                <a:gd name="connsiteX11" fmla="*/ 0 w 1548863"/>
                <a:gd name="connsiteY11" fmla="*/ 2567282 h 2722168"/>
                <a:gd name="connsiteX12" fmla="*/ 0 w 1548863"/>
                <a:gd name="connsiteY12" fmla="*/ 154886 h 272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8863" h="2722168">
                  <a:moveTo>
                    <a:pt x="0" y="154886"/>
                  </a:moveTo>
                  <a:cubicBezTo>
                    <a:pt x="0" y="113808"/>
                    <a:pt x="16318" y="74412"/>
                    <a:pt x="45365" y="45365"/>
                  </a:cubicBezTo>
                  <a:cubicBezTo>
                    <a:pt x="74412" y="16318"/>
                    <a:pt x="113808" y="0"/>
                    <a:pt x="154886" y="0"/>
                  </a:cubicBezTo>
                  <a:lnTo>
                    <a:pt x="1393977" y="0"/>
                  </a:lnTo>
                  <a:cubicBezTo>
                    <a:pt x="1435055" y="0"/>
                    <a:pt x="1474451" y="16318"/>
                    <a:pt x="1503498" y="45365"/>
                  </a:cubicBezTo>
                  <a:cubicBezTo>
                    <a:pt x="1532545" y="74412"/>
                    <a:pt x="1548863" y="113808"/>
                    <a:pt x="1548863" y="154886"/>
                  </a:cubicBezTo>
                  <a:lnTo>
                    <a:pt x="1548863" y="2567282"/>
                  </a:lnTo>
                  <a:cubicBezTo>
                    <a:pt x="1548863" y="2608360"/>
                    <a:pt x="1532545" y="2647756"/>
                    <a:pt x="1503498" y="2676803"/>
                  </a:cubicBezTo>
                  <a:cubicBezTo>
                    <a:pt x="1474451" y="2705850"/>
                    <a:pt x="1435055" y="2722168"/>
                    <a:pt x="1393977" y="2722168"/>
                  </a:cubicBezTo>
                  <a:lnTo>
                    <a:pt x="154886" y="2722168"/>
                  </a:lnTo>
                  <a:cubicBezTo>
                    <a:pt x="113808" y="2722168"/>
                    <a:pt x="74412" y="2705850"/>
                    <a:pt x="45365" y="2676803"/>
                  </a:cubicBezTo>
                  <a:cubicBezTo>
                    <a:pt x="16318" y="2647756"/>
                    <a:pt x="0" y="2608360"/>
                    <a:pt x="0" y="2567282"/>
                  </a:cubicBezTo>
                  <a:lnTo>
                    <a:pt x="0" y="15488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365" tIns="140615" rIns="172365" bIns="140615" numCol="1" spcCol="1270" anchor="ctr" anchorCtr="0">
              <a:noAutofit/>
            </a:bodyPr>
            <a:lstStyle/>
            <a:p>
              <a:pPr lvl="0" algn="ctr" defTabSz="2222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5000" kern="1200" dirty="0" smtClean="0">
                  <a:cs typeface="B Mitra" pitchFamily="2" charset="-78"/>
                </a:rPr>
                <a:t>بیش از 90%</a:t>
              </a:r>
              <a:endParaRPr lang="fa-IR" sz="5000" kern="1200" dirty="0">
                <a:cs typeface="B Mitra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667462" y="530352"/>
              <a:ext cx="1936079" cy="4187952"/>
            </a:xfrm>
            <a:custGeom>
              <a:avLst/>
              <a:gdLst>
                <a:gd name="connsiteX0" fmla="*/ 0 w 1936079"/>
                <a:gd name="connsiteY0" fmla="*/ 193608 h 4187952"/>
                <a:gd name="connsiteX1" fmla="*/ 56707 w 1936079"/>
                <a:gd name="connsiteY1" fmla="*/ 56706 h 4187952"/>
                <a:gd name="connsiteX2" fmla="*/ 193609 w 1936079"/>
                <a:gd name="connsiteY2" fmla="*/ 0 h 4187952"/>
                <a:gd name="connsiteX3" fmla="*/ 1742471 w 1936079"/>
                <a:gd name="connsiteY3" fmla="*/ 0 h 4187952"/>
                <a:gd name="connsiteX4" fmla="*/ 1879373 w 1936079"/>
                <a:gd name="connsiteY4" fmla="*/ 56707 h 4187952"/>
                <a:gd name="connsiteX5" fmla="*/ 1936079 w 1936079"/>
                <a:gd name="connsiteY5" fmla="*/ 193609 h 4187952"/>
                <a:gd name="connsiteX6" fmla="*/ 1936079 w 1936079"/>
                <a:gd name="connsiteY6" fmla="*/ 3994344 h 4187952"/>
                <a:gd name="connsiteX7" fmla="*/ 1879372 w 1936079"/>
                <a:gd name="connsiteY7" fmla="*/ 4131246 h 4187952"/>
                <a:gd name="connsiteX8" fmla="*/ 1742470 w 1936079"/>
                <a:gd name="connsiteY8" fmla="*/ 4187952 h 4187952"/>
                <a:gd name="connsiteX9" fmla="*/ 193608 w 1936079"/>
                <a:gd name="connsiteY9" fmla="*/ 4187952 h 4187952"/>
                <a:gd name="connsiteX10" fmla="*/ 56706 w 1936079"/>
                <a:gd name="connsiteY10" fmla="*/ 4131245 h 4187952"/>
                <a:gd name="connsiteX11" fmla="*/ 0 w 1936079"/>
                <a:gd name="connsiteY11" fmla="*/ 3994343 h 4187952"/>
                <a:gd name="connsiteX12" fmla="*/ 0 w 1936079"/>
                <a:gd name="connsiteY12" fmla="*/ 193608 h 418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36079" h="4187952">
                  <a:moveTo>
                    <a:pt x="0" y="193608"/>
                  </a:moveTo>
                  <a:cubicBezTo>
                    <a:pt x="0" y="142260"/>
                    <a:pt x="20398" y="93015"/>
                    <a:pt x="56707" y="56706"/>
                  </a:cubicBezTo>
                  <a:cubicBezTo>
                    <a:pt x="93016" y="20397"/>
                    <a:pt x="142261" y="0"/>
                    <a:pt x="193609" y="0"/>
                  </a:cubicBezTo>
                  <a:lnTo>
                    <a:pt x="1742471" y="0"/>
                  </a:lnTo>
                  <a:cubicBezTo>
                    <a:pt x="1793819" y="0"/>
                    <a:pt x="1843064" y="20398"/>
                    <a:pt x="1879373" y="56707"/>
                  </a:cubicBezTo>
                  <a:cubicBezTo>
                    <a:pt x="1915682" y="93016"/>
                    <a:pt x="1936079" y="142261"/>
                    <a:pt x="1936079" y="193609"/>
                  </a:cubicBezTo>
                  <a:lnTo>
                    <a:pt x="1936079" y="3994344"/>
                  </a:lnTo>
                  <a:cubicBezTo>
                    <a:pt x="1936079" y="4045692"/>
                    <a:pt x="1915681" y="4094937"/>
                    <a:pt x="1879372" y="4131246"/>
                  </a:cubicBezTo>
                  <a:cubicBezTo>
                    <a:pt x="1843063" y="4167555"/>
                    <a:pt x="1793818" y="4187952"/>
                    <a:pt x="1742470" y="4187952"/>
                  </a:cubicBezTo>
                  <a:lnTo>
                    <a:pt x="193608" y="4187952"/>
                  </a:lnTo>
                  <a:cubicBezTo>
                    <a:pt x="142260" y="4187952"/>
                    <a:pt x="93015" y="4167554"/>
                    <a:pt x="56706" y="4131245"/>
                  </a:cubicBezTo>
                  <a:cubicBezTo>
                    <a:pt x="20397" y="4094936"/>
                    <a:pt x="0" y="4045691"/>
                    <a:pt x="0" y="3994343"/>
                  </a:cubicBezTo>
                  <a:lnTo>
                    <a:pt x="0" y="1936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3087777" numCol="1" spcCol="1270" anchor="ctr" anchorCtr="0">
              <a:noAutofit/>
            </a:bodyPr>
            <a:lstStyle/>
            <a:p>
              <a:pPr lvl="0" algn="ctr" defTabSz="1822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100" kern="1200" dirty="0" smtClean="0"/>
                <a:t>انگلیس</a:t>
              </a:r>
              <a:endParaRPr lang="fa-IR" sz="41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861070" y="1786737"/>
              <a:ext cx="1548863" cy="2722168"/>
            </a:xfrm>
            <a:custGeom>
              <a:avLst/>
              <a:gdLst>
                <a:gd name="connsiteX0" fmla="*/ 0 w 1548863"/>
                <a:gd name="connsiteY0" fmla="*/ 154886 h 2722168"/>
                <a:gd name="connsiteX1" fmla="*/ 45365 w 1548863"/>
                <a:gd name="connsiteY1" fmla="*/ 45365 h 2722168"/>
                <a:gd name="connsiteX2" fmla="*/ 154886 w 1548863"/>
                <a:gd name="connsiteY2" fmla="*/ 0 h 2722168"/>
                <a:gd name="connsiteX3" fmla="*/ 1393977 w 1548863"/>
                <a:gd name="connsiteY3" fmla="*/ 0 h 2722168"/>
                <a:gd name="connsiteX4" fmla="*/ 1503498 w 1548863"/>
                <a:gd name="connsiteY4" fmla="*/ 45365 h 2722168"/>
                <a:gd name="connsiteX5" fmla="*/ 1548863 w 1548863"/>
                <a:gd name="connsiteY5" fmla="*/ 154886 h 2722168"/>
                <a:gd name="connsiteX6" fmla="*/ 1548863 w 1548863"/>
                <a:gd name="connsiteY6" fmla="*/ 2567282 h 2722168"/>
                <a:gd name="connsiteX7" fmla="*/ 1503498 w 1548863"/>
                <a:gd name="connsiteY7" fmla="*/ 2676803 h 2722168"/>
                <a:gd name="connsiteX8" fmla="*/ 1393977 w 1548863"/>
                <a:gd name="connsiteY8" fmla="*/ 2722168 h 2722168"/>
                <a:gd name="connsiteX9" fmla="*/ 154886 w 1548863"/>
                <a:gd name="connsiteY9" fmla="*/ 2722168 h 2722168"/>
                <a:gd name="connsiteX10" fmla="*/ 45365 w 1548863"/>
                <a:gd name="connsiteY10" fmla="*/ 2676803 h 2722168"/>
                <a:gd name="connsiteX11" fmla="*/ 0 w 1548863"/>
                <a:gd name="connsiteY11" fmla="*/ 2567282 h 2722168"/>
                <a:gd name="connsiteX12" fmla="*/ 0 w 1548863"/>
                <a:gd name="connsiteY12" fmla="*/ 154886 h 272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8863" h="2722168">
                  <a:moveTo>
                    <a:pt x="0" y="154886"/>
                  </a:moveTo>
                  <a:cubicBezTo>
                    <a:pt x="0" y="113808"/>
                    <a:pt x="16318" y="74412"/>
                    <a:pt x="45365" y="45365"/>
                  </a:cubicBezTo>
                  <a:cubicBezTo>
                    <a:pt x="74412" y="16318"/>
                    <a:pt x="113808" y="0"/>
                    <a:pt x="154886" y="0"/>
                  </a:cubicBezTo>
                  <a:lnTo>
                    <a:pt x="1393977" y="0"/>
                  </a:lnTo>
                  <a:cubicBezTo>
                    <a:pt x="1435055" y="0"/>
                    <a:pt x="1474451" y="16318"/>
                    <a:pt x="1503498" y="45365"/>
                  </a:cubicBezTo>
                  <a:cubicBezTo>
                    <a:pt x="1532545" y="74412"/>
                    <a:pt x="1548863" y="113808"/>
                    <a:pt x="1548863" y="154886"/>
                  </a:cubicBezTo>
                  <a:lnTo>
                    <a:pt x="1548863" y="2567282"/>
                  </a:lnTo>
                  <a:cubicBezTo>
                    <a:pt x="1548863" y="2608360"/>
                    <a:pt x="1532545" y="2647756"/>
                    <a:pt x="1503498" y="2676803"/>
                  </a:cubicBezTo>
                  <a:cubicBezTo>
                    <a:pt x="1474451" y="2705850"/>
                    <a:pt x="1435055" y="2722168"/>
                    <a:pt x="1393977" y="2722168"/>
                  </a:cubicBezTo>
                  <a:lnTo>
                    <a:pt x="154886" y="2722168"/>
                  </a:lnTo>
                  <a:cubicBezTo>
                    <a:pt x="113808" y="2722168"/>
                    <a:pt x="74412" y="2705850"/>
                    <a:pt x="45365" y="2676803"/>
                  </a:cubicBezTo>
                  <a:cubicBezTo>
                    <a:pt x="16318" y="2647756"/>
                    <a:pt x="0" y="2608360"/>
                    <a:pt x="0" y="2567282"/>
                  </a:cubicBezTo>
                  <a:lnTo>
                    <a:pt x="0" y="15488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365" tIns="140615" rIns="172365" bIns="140615" numCol="1" spcCol="1270" anchor="ctr" anchorCtr="0">
              <a:noAutofit/>
            </a:bodyPr>
            <a:lstStyle/>
            <a:p>
              <a:pPr lvl="0" algn="ctr" defTabSz="2222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5000" kern="1200" dirty="0" smtClean="0">
                  <a:cs typeface="B Mitra" pitchFamily="2" charset="-78"/>
                </a:rPr>
                <a:t>بیش از 50%</a:t>
              </a:r>
              <a:endParaRPr lang="fa-IR" sz="5000" kern="1200" dirty="0">
                <a:cs typeface="B Mitra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748747" y="530352"/>
              <a:ext cx="1936079" cy="4187952"/>
            </a:xfrm>
            <a:custGeom>
              <a:avLst/>
              <a:gdLst>
                <a:gd name="connsiteX0" fmla="*/ 0 w 1936079"/>
                <a:gd name="connsiteY0" fmla="*/ 193608 h 4187952"/>
                <a:gd name="connsiteX1" fmla="*/ 56707 w 1936079"/>
                <a:gd name="connsiteY1" fmla="*/ 56706 h 4187952"/>
                <a:gd name="connsiteX2" fmla="*/ 193609 w 1936079"/>
                <a:gd name="connsiteY2" fmla="*/ 0 h 4187952"/>
                <a:gd name="connsiteX3" fmla="*/ 1742471 w 1936079"/>
                <a:gd name="connsiteY3" fmla="*/ 0 h 4187952"/>
                <a:gd name="connsiteX4" fmla="*/ 1879373 w 1936079"/>
                <a:gd name="connsiteY4" fmla="*/ 56707 h 4187952"/>
                <a:gd name="connsiteX5" fmla="*/ 1936079 w 1936079"/>
                <a:gd name="connsiteY5" fmla="*/ 193609 h 4187952"/>
                <a:gd name="connsiteX6" fmla="*/ 1936079 w 1936079"/>
                <a:gd name="connsiteY6" fmla="*/ 3994344 h 4187952"/>
                <a:gd name="connsiteX7" fmla="*/ 1879372 w 1936079"/>
                <a:gd name="connsiteY7" fmla="*/ 4131246 h 4187952"/>
                <a:gd name="connsiteX8" fmla="*/ 1742470 w 1936079"/>
                <a:gd name="connsiteY8" fmla="*/ 4187952 h 4187952"/>
                <a:gd name="connsiteX9" fmla="*/ 193608 w 1936079"/>
                <a:gd name="connsiteY9" fmla="*/ 4187952 h 4187952"/>
                <a:gd name="connsiteX10" fmla="*/ 56706 w 1936079"/>
                <a:gd name="connsiteY10" fmla="*/ 4131245 h 4187952"/>
                <a:gd name="connsiteX11" fmla="*/ 0 w 1936079"/>
                <a:gd name="connsiteY11" fmla="*/ 3994343 h 4187952"/>
                <a:gd name="connsiteX12" fmla="*/ 0 w 1936079"/>
                <a:gd name="connsiteY12" fmla="*/ 193608 h 418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36079" h="4187952">
                  <a:moveTo>
                    <a:pt x="0" y="193608"/>
                  </a:moveTo>
                  <a:cubicBezTo>
                    <a:pt x="0" y="142260"/>
                    <a:pt x="20398" y="93015"/>
                    <a:pt x="56707" y="56706"/>
                  </a:cubicBezTo>
                  <a:cubicBezTo>
                    <a:pt x="93016" y="20397"/>
                    <a:pt x="142261" y="0"/>
                    <a:pt x="193609" y="0"/>
                  </a:cubicBezTo>
                  <a:lnTo>
                    <a:pt x="1742471" y="0"/>
                  </a:lnTo>
                  <a:cubicBezTo>
                    <a:pt x="1793819" y="0"/>
                    <a:pt x="1843064" y="20398"/>
                    <a:pt x="1879373" y="56707"/>
                  </a:cubicBezTo>
                  <a:cubicBezTo>
                    <a:pt x="1915682" y="93016"/>
                    <a:pt x="1936079" y="142261"/>
                    <a:pt x="1936079" y="193609"/>
                  </a:cubicBezTo>
                  <a:lnTo>
                    <a:pt x="1936079" y="3994344"/>
                  </a:lnTo>
                  <a:cubicBezTo>
                    <a:pt x="1936079" y="4045692"/>
                    <a:pt x="1915681" y="4094937"/>
                    <a:pt x="1879372" y="4131246"/>
                  </a:cubicBezTo>
                  <a:cubicBezTo>
                    <a:pt x="1843063" y="4167555"/>
                    <a:pt x="1793818" y="4187952"/>
                    <a:pt x="1742470" y="4187952"/>
                  </a:cubicBezTo>
                  <a:lnTo>
                    <a:pt x="193608" y="4187952"/>
                  </a:lnTo>
                  <a:cubicBezTo>
                    <a:pt x="142260" y="4187952"/>
                    <a:pt x="93015" y="4167554"/>
                    <a:pt x="56706" y="4131245"/>
                  </a:cubicBezTo>
                  <a:cubicBezTo>
                    <a:pt x="20397" y="4094936"/>
                    <a:pt x="0" y="4045691"/>
                    <a:pt x="0" y="3994343"/>
                  </a:cubicBezTo>
                  <a:lnTo>
                    <a:pt x="0" y="1936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3087777" numCol="1" spcCol="1270" anchor="ctr" anchorCtr="0">
              <a:noAutofit/>
            </a:bodyPr>
            <a:lstStyle/>
            <a:p>
              <a:pPr lvl="0" algn="ctr" defTabSz="1822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100" kern="1200" dirty="0" smtClean="0"/>
                <a:t>ایران</a:t>
              </a:r>
              <a:endParaRPr lang="fa-IR" sz="41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942355" y="1786737"/>
              <a:ext cx="1548863" cy="2722168"/>
            </a:xfrm>
            <a:custGeom>
              <a:avLst/>
              <a:gdLst>
                <a:gd name="connsiteX0" fmla="*/ 0 w 1548863"/>
                <a:gd name="connsiteY0" fmla="*/ 154886 h 2722168"/>
                <a:gd name="connsiteX1" fmla="*/ 45365 w 1548863"/>
                <a:gd name="connsiteY1" fmla="*/ 45365 h 2722168"/>
                <a:gd name="connsiteX2" fmla="*/ 154886 w 1548863"/>
                <a:gd name="connsiteY2" fmla="*/ 0 h 2722168"/>
                <a:gd name="connsiteX3" fmla="*/ 1393977 w 1548863"/>
                <a:gd name="connsiteY3" fmla="*/ 0 h 2722168"/>
                <a:gd name="connsiteX4" fmla="*/ 1503498 w 1548863"/>
                <a:gd name="connsiteY4" fmla="*/ 45365 h 2722168"/>
                <a:gd name="connsiteX5" fmla="*/ 1548863 w 1548863"/>
                <a:gd name="connsiteY5" fmla="*/ 154886 h 2722168"/>
                <a:gd name="connsiteX6" fmla="*/ 1548863 w 1548863"/>
                <a:gd name="connsiteY6" fmla="*/ 2567282 h 2722168"/>
                <a:gd name="connsiteX7" fmla="*/ 1503498 w 1548863"/>
                <a:gd name="connsiteY7" fmla="*/ 2676803 h 2722168"/>
                <a:gd name="connsiteX8" fmla="*/ 1393977 w 1548863"/>
                <a:gd name="connsiteY8" fmla="*/ 2722168 h 2722168"/>
                <a:gd name="connsiteX9" fmla="*/ 154886 w 1548863"/>
                <a:gd name="connsiteY9" fmla="*/ 2722168 h 2722168"/>
                <a:gd name="connsiteX10" fmla="*/ 45365 w 1548863"/>
                <a:gd name="connsiteY10" fmla="*/ 2676803 h 2722168"/>
                <a:gd name="connsiteX11" fmla="*/ 0 w 1548863"/>
                <a:gd name="connsiteY11" fmla="*/ 2567282 h 2722168"/>
                <a:gd name="connsiteX12" fmla="*/ 0 w 1548863"/>
                <a:gd name="connsiteY12" fmla="*/ 154886 h 272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8863" h="2722168">
                  <a:moveTo>
                    <a:pt x="0" y="154886"/>
                  </a:moveTo>
                  <a:cubicBezTo>
                    <a:pt x="0" y="113808"/>
                    <a:pt x="16318" y="74412"/>
                    <a:pt x="45365" y="45365"/>
                  </a:cubicBezTo>
                  <a:cubicBezTo>
                    <a:pt x="74412" y="16318"/>
                    <a:pt x="113808" y="0"/>
                    <a:pt x="154886" y="0"/>
                  </a:cubicBezTo>
                  <a:lnTo>
                    <a:pt x="1393977" y="0"/>
                  </a:lnTo>
                  <a:cubicBezTo>
                    <a:pt x="1435055" y="0"/>
                    <a:pt x="1474451" y="16318"/>
                    <a:pt x="1503498" y="45365"/>
                  </a:cubicBezTo>
                  <a:cubicBezTo>
                    <a:pt x="1532545" y="74412"/>
                    <a:pt x="1548863" y="113808"/>
                    <a:pt x="1548863" y="154886"/>
                  </a:cubicBezTo>
                  <a:lnTo>
                    <a:pt x="1548863" y="2567282"/>
                  </a:lnTo>
                  <a:cubicBezTo>
                    <a:pt x="1548863" y="2608360"/>
                    <a:pt x="1532545" y="2647756"/>
                    <a:pt x="1503498" y="2676803"/>
                  </a:cubicBezTo>
                  <a:cubicBezTo>
                    <a:pt x="1474451" y="2705850"/>
                    <a:pt x="1435055" y="2722168"/>
                    <a:pt x="1393977" y="2722168"/>
                  </a:cubicBezTo>
                  <a:lnTo>
                    <a:pt x="154886" y="2722168"/>
                  </a:lnTo>
                  <a:cubicBezTo>
                    <a:pt x="113808" y="2722168"/>
                    <a:pt x="74412" y="2705850"/>
                    <a:pt x="45365" y="2676803"/>
                  </a:cubicBezTo>
                  <a:cubicBezTo>
                    <a:pt x="16318" y="2647756"/>
                    <a:pt x="0" y="2608360"/>
                    <a:pt x="0" y="2567282"/>
                  </a:cubicBezTo>
                  <a:lnTo>
                    <a:pt x="0" y="15488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365" tIns="140615" rIns="172365" bIns="140615" numCol="1" spcCol="1270" anchor="ctr" anchorCtr="0">
              <a:noAutofit/>
            </a:bodyPr>
            <a:lstStyle/>
            <a:p>
              <a:pPr lvl="0" algn="ctr" defTabSz="22225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5000" kern="1200" dirty="0" smtClean="0">
                  <a:cs typeface="B Mitra" pitchFamily="2" charset="-78"/>
                </a:rPr>
                <a:t>بیش از 50%</a:t>
              </a:r>
              <a:endParaRPr lang="fa-IR" sz="5000" kern="1200" dirty="0">
                <a:cs typeface="B Mitra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نمونه در آمریکا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02920" y="530352"/>
            <a:ext cx="8183880" cy="4187952"/>
          </a:xfrm>
          <a:custGeom>
            <a:avLst/>
            <a:gdLst>
              <a:gd name="connsiteX0" fmla="*/ 0 w 8183880"/>
              <a:gd name="connsiteY0" fmla="*/ 418795 h 4187952"/>
              <a:gd name="connsiteX1" fmla="*/ 122663 w 8183880"/>
              <a:gd name="connsiteY1" fmla="*/ 122662 h 4187952"/>
              <a:gd name="connsiteX2" fmla="*/ 418796 w 8183880"/>
              <a:gd name="connsiteY2" fmla="*/ 0 h 4187952"/>
              <a:gd name="connsiteX3" fmla="*/ 7765085 w 8183880"/>
              <a:gd name="connsiteY3" fmla="*/ 0 h 4187952"/>
              <a:gd name="connsiteX4" fmla="*/ 8061218 w 8183880"/>
              <a:gd name="connsiteY4" fmla="*/ 122663 h 4187952"/>
              <a:gd name="connsiteX5" fmla="*/ 8183880 w 8183880"/>
              <a:gd name="connsiteY5" fmla="*/ 418796 h 4187952"/>
              <a:gd name="connsiteX6" fmla="*/ 8183880 w 8183880"/>
              <a:gd name="connsiteY6" fmla="*/ 3769157 h 4187952"/>
              <a:gd name="connsiteX7" fmla="*/ 8061218 w 8183880"/>
              <a:gd name="connsiteY7" fmla="*/ 4065290 h 4187952"/>
              <a:gd name="connsiteX8" fmla="*/ 7765085 w 8183880"/>
              <a:gd name="connsiteY8" fmla="*/ 4187952 h 4187952"/>
              <a:gd name="connsiteX9" fmla="*/ 418795 w 8183880"/>
              <a:gd name="connsiteY9" fmla="*/ 4187952 h 4187952"/>
              <a:gd name="connsiteX10" fmla="*/ 122662 w 8183880"/>
              <a:gd name="connsiteY10" fmla="*/ 4065290 h 4187952"/>
              <a:gd name="connsiteX11" fmla="*/ 0 w 8183880"/>
              <a:gd name="connsiteY11" fmla="*/ 3769157 h 4187952"/>
              <a:gd name="connsiteX12" fmla="*/ 0 w 8183880"/>
              <a:gd name="connsiteY12" fmla="*/ 418795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187952">
                <a:moveTo>
                  <a:pt x="0" y="418795"/>
                </a:moveTo>
                <a:cubicBezTo>
                  <a:pt x="0" y="307724"/>
                  <a:pt x="44123" y="201201"/>
                  <a:pt x="122663" y="122662"/>
                </a:cubicBezTo>
                <a:cubicBezTo>
                  <a:pt x="201202" y="44123"/>
                  <a:pt x="307725" y="0"/>
                  <a:pt x="418796" y="0"/>
                </a:cubicBezTo>
                <a:lnTo>
                  <a:pt x="7765085" y="0"/>
                </a:lnTo>
                <a:cubicBezTo>
                  <a:pt x="7876156" y="0"/>
                  <a:pt x="7982679" y="44123"/>
                  <a:pt x="8061218" y="122663"/>
                </a:cubicBezTo>
                <a:cubicBezTo>
                  <a:pt x="8139757" y="201202"/>
                  <a:pt x="8183880" y="307725"/>
                  <a:pt x="8183880" y="418796"/>
                </a:cubicBezTo>
                <a:lnTo>
                  <a:pt x="8183880" y="3769157"/>
                </a:lnTo>
                <a:cubicBezTo>
                  <a:pt x="8183880" y="3880228"/>
                  <a:pt x="8139757" y="3986751"/>
                  <a:pt x="8061218" y="4065290"/>
                </a:cubicBezTo>
                <a:cubicBezTo>
                  <a:pt x="7982679" y="4143829"/>
                  <a:pt x="7876156" y="4187952"/>
                  <a:pt x="7765085" y="4187952"/>
                </a:cubicBezTo>
                <a:lnTo>
                  <a:pt x="418795" y="4187952"/>
                </a:lnTo>
                <a:cubicBezTo>
                  <a:pt x="307724" y="4187952"/>
                  <a:pt x="201201" y="4143829"/>
                  <a:pt x="122662" y="4065290"/>
                </a:cubicBezTo>
                <a:cubicBezTo>
                  <a:pt x="44123" y="3986751"/>
                  <a:pt x="0" y="3880228"/>
                  <a:pt x="0" y="3769157"/>
                </a:cubicBezTo>
                <a:lnTo>
                  <a:pt x="0" y="41879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3122067" numCol="1" spcCol="1270" anchor="ctr" anchorCtr="0">
            <a:noAutofit/>
          </a:bodyPr>
          <a:lstStyle/>
          <a:p>
            <a:pPr lvl="0" algn="ctr" defTabSz="2222500" rtl="1">
              <a:spcBef>
                <a:spcPct val="0"/>
              </a:spcBef>
              <a:spcAft>
                <a:spcPct val="35000"/>
              </a:spcAft>
            </a:pPr>
            <a:r>
              <a:rPr lang="en-US" sz="5000" kern="1200" dirty="0" smtClean="0">
                <a:cs typeface="B Mitra" pitchFamily="2" charset="-78"/>
              </a:rPr>
              <a:t>Berkshire Hathaway</a:t>
            </a:r>
            <a:endParaRPr lang="fa-IR" sz="5000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321307" y="1787095"/>
            <a:ext cx="6547104" cy="822764"/>
          </a:xfrm>
          <a:custGeom>
            <a:avLst/>
            <a:gdLst>
              <a:gd name="connsiteX0" fmla="*/ 0 w 6547104"/>
              <a:gd name="connsiteY0" fmla="*/ 82276 h 822764"/>
              <a:gd name="connsiteX1" fmla="*/ 24098 w 6547104"/>
              <a:gd name="connsiteY1" fmla="*/ 24098 h 822764"/>
              <a:gd name="connsiteX2" fmla="*/ 82276 w 6547104"/>
              <a:gd name="connsiteY2" fmla="*/ 0 h 822764"/>
              <a:gd name="connsiteX3" fmla="*/ 6464828 w 6547104"/>
              <a:gd name="connsiteY3" fmla="*/ 0 h 822764"/>
              <a:gd name="connsiteX4" fmla="*/ 6523006 w 6547104"/>
              <a:gd name="connsiteY4" fmla="*/ 24098 h 822764"/>
              <a:gd name="connsiteX5" fmla="*/ 6547104 w 6547104"/>
              <a:gd name="connsiteY5" fmla="*/ 82276 h 822764"/>
              <a:gd name="connsiteX6" fmla="*/ 6547104 w 6547104"/>
              <a:gd name="connsiteY6" fmla="*/ 740488 h 822764"/>
              <a:gd name="connsiteX7" fmla="*/ 6523006 w 6547104"/>
              <a:gd name="connsiteY7" fmla="*/ 798666 h 822764"/>
              <a:gd name="connsiteX8" fmla="*/ 6464828 w 6547104"/>
              <a:gd name="connsiteY8" fmla="*/ 822764 h 822764"/>
              <a:gd name="connsiteX9" fmla="*/ 82276 w 6547104"/>
              <a:gd name="connsiteY9" fmla="*/ 822764 h 822764"/>
              <a:gd name="connsiteX10" fmla="*/ 24098 w 6547104"/>
              <a:gd name="connsiteY10" fmla="*/ 798666 h 822764"/>
              <a:gd name="connsiteX11" fmla="*/ 0 w 6547104"/>
              <a:gd name="connsiteY11" fmla="*/ 740488 h 822764"/>
              <a:gd name="connsiteX12" fmla="*/ 0 w 6547104"/>
              <a:gd name="connsiteY12" fmla="*/ 82276 h 8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47104" h="822764">
                <a:moveTo>
                  <a:pt x="0" y="82276"/>
                </a:moveTo>
                <a:cubicBezTo>
                  <a:pt x="0" y="60455"/>
                  <a:pt x="8668" y="39528"/>
                  <a:pt x="24098" y="24098"/>
                </a:cubicBezTo>
                <a:cubicBezTo>
                  <a:pt x="39528" y="8668"/>
                  <a:pt x="60455" y="0"/>
                  <a:pt x="82276" y="0"/>
                </a:cubicBezTo>
                <a:lnTo>
                  <a:pt x="6464828" y="0"/>
                </a:lnTo>
                <a:cubicBezTo>
                  <a:pt x="6486649" y="0"/>
                  <a:pt x="6507576" y="8668"/>
                  <a:pt x="6523006" y="24098"/>
                </a:cubicBezTo>
                <a:cubicBezTo>
                  <a:pt x="6538436" y="39528"/>
                  <a:pt x="6547104" y="60455"/>
                  <a:pt x="6547104" y="82276"/>
                </a:cubicBezTo>
                <a:lnTo>
                  <a:pt x="6547104" y="740488"/>
                </a:lnTo>
                <a:cubicBezTo>
                  <a:pt x="6547104" y="762309"/>
                  <a:pt x="6538436" y="783236"/>
                  <a:pt x="6523006" y="798666"/>
                </a:cubicBezTo>
                <a:cubicBezTo>
                  <a:pt x="6507576" y="814096"/>
                  <a:pt x="6486649" y="822764"/>
                  <a:pt x="6464828" y="822764"/>
                </a:cubicBezTo>
                <a:lnTo>
                  <a:pt x="82276" y="822764"/>
                </a:lnTo>
                <a:cubicBezTo>
                  <a:pt x="60455" y="822764"/>
                  <a:pt x="39528" y="814096"/>
                  <a:pt x="24098" y="798666"/>
                </a:cubicBezTo>
                <a:cubicBezTo>
                  <a:pt x="8668" y="783236"/>
                  <a:pt x="0" y="762309"/>
                  <a:pt x="0" y="740488"/>
                </a:cubicBezTo>
                <a:lnTo>
                  <a:pt x="0" y="8227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898" tIns="62198" rIns="74898" bIns="62198" numCol="1" spcCol="1270" anchor="ctr" anchorCtr="0">
            <a:noAutofit/>
          </a:bodyPr>
          <a:lstStyle/>
          <a:p>
            <a:pPr lvl="0" algn="ctr" defTabSz="889000" rtl="1"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B Mitra" pitchFamily="2" charset="-78"/>
              </a:rPr>
              <a:t>تعداد بیشماری شرکت بیمه، شرکت‌های تولیدی، خرده‌فروشی و ...</a:t>
            </a:r>
            <a:endParaRPr lang="en-US" sz="2000" kern="1200" dirty="0">
              <a:cs typeface="B Mitr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321307" y="2736439"/>
            <a:ext cx="6547104" cy="822764"/>
          </a:xfrm>
          <a:custGeom>
            <a:avLst/>
            <a:gdLst>
              <a:gd name="connsiteX0" fmla="*/ 0 w 6547104"/>
              <a:gd name="connsiteY0" fmla="*/ 82276 h 822764"/>
              <a:gd name="connsiteX1" fmla="*/ 24098 w 6547104"/>
              <a:gd name="connsiteY1" fmla="*/ 24098 h 822764"/>
              <a:gd name="connsiteX2" fmla="*/ 82276 w 6547104"/>
              <a:gd name="connsiteY2" fmla="*/ 0 h 822764"/>
              <a:gd name="connsiteX3" fmla="*/ 6464828 w 6547104"/>
              <a:gd name="connsiteY3" fmla="*/ 0 h 822764"/>
              <a:gd name="connsiteX4" fmla="*/ 6523006 w 6547104"/>
              <a:gd name="connsiteY4" fmla="*/ 24098 h 822764"/>
              <a:gd name="connsiteX5" fmla="*/ 6547104 w 6547104"/>
              <a:gd name="connsiteY5" fmla="*/ 82276 h 822764"/>
              <a:gd name="connsiteX6" fmla="*/ 6547104 w 6547104"/>
              <a:gd name="connsiteY6" fmla="*/ 740488 h 822764"/>
              <a:gd name="connsiteX7" fmla="*/ 6523006 w 6547104"/>
              <a:gd name="connsiteY7" fmla="*/ 798666 h 822764"/>
              <a:gd name="connsiteX8" fmla="*/ 6464828 w 6547104"/>
              <a:gd name="connsiteY8" fmla="*/ 822764 h 822764"/>
              <a:gd name="connsiteX9" fmla="*/ 82276 w 6547104"/>
              <a:gd name="connsiteY9" fmla="*/ 822764 h 822764"/>
              <a:gd name="connsiteX10" fmla="*/ 24098 w 6547104"/>
              <a:gd name="connsiteY10" fmla="*/ 798666 h 822764"/>
              <a:gd name="connsiteX11" fmla="*/ 0 w 6547104"/>
              <a:gd name="connsiteY11" fmla="*/ 740488 h 822764"/>
              <a:gd name="connsiteX12" fmla="*/ 0 w 6547104"/>
              <a:gd name="connsiteY12" fmla="*/ 82276 h 8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47104" h="822764">
                <a:moveTo>
                  <a:pt x="0" y="82276"/>
                </a:moveTo>
                <a:cubicBezTo>
                  <a:pt x="0" y="60455"/>
                  <a:pt x="8668" y="39528"/>
                  <a:pt x="24098" y="24098"/>
                </a:cubicBezTo>
                <a:cubicBezTo>
                  <a:pt x="39528" y="8668"/>
                  <a:pt x="60455" y="0"/>
                  <a:pt x="82276" y="0"/>
                </a:cubicBezTo>
                <a:lnTo>
                  <a:pt x="6464828" y="0"/>
                </a:lnTo>
                <a:cubicBezTo>
                  <a:pt x="6486649" y="0"/>
                  <a:pt x="6507576" y="8668"/>
                  <a:pt x="6523006" y="24098"/>
                </a:cubicBezTo>
                <a:cubicBezTo>
                  <a:pt x="6538436" y="39528"/>
                  <a:pt x="6547104" y="60455"/>
                  <a:pt x="6547104" y="82276"/>
                </a:cubicBezTo>
                <a:lnTo>
                  <a:pt x="6547104" y="740488"/>
                </a:lnTo>
                <a:cubicBezTo>
                  <a:pt x="6547104" y="762309"/>
                  <a:pt x="6538436" y="783236"/>
                  <a:pt x="6523006" y="798666"/>
                </a:cubicBezTo>
                <a:cubicBezTo>
                  <a:pt x="6507576" y="814096"/>
                  <a:pt x="6486649" y="822764"/>
                  <a:pt x="6464828" y="822764"/>
                </a:cubicBezTo>
                <a:lnTo>
                  <a:pt x="82276" y="822764"/>
                </a:lnTo>
                <a:cubicBezTo>
                  <a:pt x="60455" y="822764"/>
                  <a:pt x="39528" y="814096"/>
                  <a:pt x="24098" y="798666"/>
                </a:cubicBezTo>
                <a:cubicBezTo>
                  <a:pt x="8668" y="783236"/>
                  <a:pt x="0" y="762309"/>
                  <a:pt x="0" y="740488"/>
                </a:cubicBezTo>
                <a:lnTo>
                  <a:pt x="0" y="8227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898" tIns="62198" rIns="74898" bIns="62198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B Mitra" pitchFamily="2" charset="-78"/>
              </a:rPr>
              <a:t>تولید‌کنندۀ شکلات، مبلمان، </a:t>
            </a:r>
            <a:r>
              <a:rPr lang="fa-IR" sz="2000" dirty="0" smtClean="0">
                <a:cs typeface="B Mitra" pitchFamily="2" charset="-78"/>
              </a:rPr>
              <a:t>ناشر</a:t>
            </a:r>
            <a:r>
              <a:rPr lang="fa-IR" sz="2000" kern="1200" dirty="0" smtClean="0">
                <a:cs typeface="B Mitra" pitchFamily="2" charset="-78"/>
              </a:rPr>
              <a:t> دایر</a:t>
            </a:r>
            <a:r>
              <a:rPr lang="fa-IR" sz="1400" dirty="0" smtClean="0"/>
              <a:t>ة</a:t>
            </a:r>
            <a:r>
              <a:rPr lang="fa-IR" sz="2000" kern="1200" dirty="0" smtClean="0">
                <a:cs typeface="B Mitra" pitchFamily="2" charset="-78"/>
              </a:rPr>
              <a:t>المعارف و روزنامه، بازرگانی جواهرآلات، تولید و توزیع انواع یونیفرم، واردات و توزیع کفش، </a:t>
            </a:r>
            <a:r>
              <a:rPr lang="fa-IR" sz="2000" dirty="0" smtClean="0">
                <a:cs typeface="B Mitra" pitchFamily="2" charset="-78"/>
              </a:rPr>
              <a:t>توزیع </a:t>
            </a:r>
            <a:r>
              <a:rPr lang="fa-IR" sz="2000" kern="1200" dirty="0" smtClean="0">
                <a:cs typeface="B Mitra" pitchFamily="2" charset="-78"/>
              </a:rPr>
              <a:t>برق و گاز</a:t>
            </a:r>
            <a:endParaRPr lang="en-US" sz="2000" kern="1200" dirty="0">
              <a:cs typeface="B Mitra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321307" y="3685783"/>
            <a:ext cx="6547104" cy="822764"/>
          </a:xfrm>
          <a:custGeom>
            <a:avLst/>
            <a:gdLst>
              <a:gd name="connsiteX0" fmla="*/ 0 w 6547104"/>
              <a:gd name="connsiteY0" fmla="*/ 82276 h 822764"/>
              <a:gd name="connsiteX1" fmla="*/ 24098 w 6547104"/>
              <a:gd name="connsiteY1" fmla="*/ 24098 h 822764"/>
              <a:gd name="connsiteX2" fmla="*/ 82276 w 6547104"/>
              <a:gd name="connsiteY2" fmla="*/ 0 h 822764"/>
              <a:gd name="connsiteX3" fmla="*/ 6464828 w 6547104"/>
              <a:gd name="connsiteY3" fmla="*/ 0 h 822764"/>
              <a:gd name="connsiteX4" fmla="*/ 6523006 w 6547104"/>
              <a:gd name="connsiteY4" fmla="*/ 24098 h 822764"/>
              <a:gd name="connsiteX5" fmla="*/ 6547104 w 6547104"/>
              <a:gd name="connsiteY5" fmla="*/ 82276 h 822764"/>
              <a:gd name="connsiteX6" fmla="*/ 6547104 w 6547104"/>
              <a:gd name="connsiteY6" fmla="*/ 740488 h 822764"/>
              <a:gd name="connsiteX7" fmla="*/ 6523006 w 6547104"/>
              <a:gd name="connsiteY7" fmla="*/ 798666 h 822764"/>
              <a:gd name="connsiteX8" fmla="*/ 6464828 w 6547104"/>
              <a:gd name="connsiteY8" fmla="*/ 822764 h 822764"/>
              <a:gd name="connsiteX9" fmla="*/ 82276 w 6547104"/>
              <a:gd name="connsiteY9" fmla="*/ 822764 h 822764"/>
              <a:gd name="connsiteX10" fmla="*/ 24098 w 6547104"/>
              <a:gd name="connsiteY10" fmla="*/ 798666 h 822764"/>
              <a:gd name="connsiteX11" fmla="*/ 0 w 6547104"/>
              <a:gd name="connsiteY11" fmla="*/ 740488 h 822764"/>
              <a:gd name="connsiteX12" fmla="*/ 0 w 6547104"/>
              <a:gd name="connsiteY12" fmla="*/ 82276 h 8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47104" h="822764">
                <a:moveTo>
                  <a:pt x="0" y="82276"/>
                </a:moveTo>
                <a:cubicBezTo>
                  <a:pt x="0" y="60455"/>
                  <a:pt x="8668" y="39528"/>
                  <a:pt x="24098" y="24098"/>
                </a:cubicBezTo>
                <a:cubicBezTo>
                  <a:pt x="39528" y="8668"/>
                  <a:pt x="60455" y="0"/>
                  <a:pt x="82276" y="0"/>
                </a:cubicBezTo>
                <a:lnTo>
                  <a:pt x="6464828" y="0"/>
                </a:lnTo>
                <a:cubicBezTo>
                  <a:pt x="6486649" y="0"/>
                  <a:pt x="6507576" y="8668"/>
                  <a:pt x="6523006" y="24098"/>
                </a:cubicBezTo>
                <a:cubicBezTo>
                  <a:pt x="6538436" y="39528"/>
                  <a:pt x="6547104" y="60455"/>
                  <a:pt x="6547104" y="82276"/>
                </a:cubicBezTo>
                <a:lnTo>
                  <a:pt x="6547104" y="740488"/>
                </a:lnTo>
                <a:cubicBezTo>
                  <a:pt x="6547104" y="762309"/>
                  <a:pt x="6538436" y="783236"/>
                  <a:pt x="6523006" y="798666"/>
                </a:cubicBezTo>
                <a:cubicBezTo>
                  <a:pt x="6507576" y="814096"/>
                  <a:pt x="6486649" y="822764"/>
                  <a:pt x="6464828" y="822764"/>
                </a:cubicBezTo>
                <a:lnTo>
                  <a:pt x="82276" y="822764"/>
                </a:lnTo>
                <a:cubicBezTo>
                  <a:pt x="60455" y="822764"/>
                  <a:pt x="39528" y="814096"/>
                  <a:pt x="24098" y="798666"/>
                </a:cubicBezTo>
                <a:cubicBezTo>
                  <a:pt x="8668" y="783236"/>
                  <a:pt x="0" y="762309"/>
                  <a:pt x="0" y="740488"/>
                </a:cubicBezTo>
                <a:lnTo>
                  <a:pt x="0" y="8227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898" tIns="62198" rIns="74898" bIns="62198" numCol="1" spcCol="1270" anchor="ctr" anchorCtr="0">
            <a:noAutofit/>
          </a:bodyPr>
          <a:lstStyle/>
          <a:p>
            <a:pPr lvl="0" algn="ctr" defTabSz="889000" rtl="1"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B Mitra" pitchFamily="2" charset="-78"/>
              </a:rPr>
              <a:t>میانگین رشد ارزش دفتری معادل 20/3 % در طی 44 سال گذشته </a:t>
            </a:r>
            <a:endParaRPr lang="fa-IR" sz="2000" kern="12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8" grpId="0" autoUpdateAnimBg="0"/>
      <p:bldP spid="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انواع هلدینگ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ویژگی توابع</a:t>
            </a:r>
            <a:endParaRPr lang="fa-IR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کنترل یا کسب و کار </a:t>
            </a:r>
            <a:endParaRPr lang="fa-IR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607224" y="1447800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52169" y="1447800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هلدینگ بانکی در ایران 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333202" y="532294"/>
            <a:ext cx="4523315" cy="1130828"/>
          </a:xfrm>
          <a:custGeom>
            <a:avLst/>
            <a:gdLst>
              <a:gd name="connsiteX0" fmla="*/ 0 w 4523315"/>
              <a:gd name="connsiteY0" fmla="*/ 113083 h 1130828"/>
              <a:gd name="connsiteX1" fmla="*/ 33121 w 4523315"/>
              <a:gd name="connsiteY1" fmla="*/ 33121 h 1130828"/>
              <a:gd name="connsiteX2" fmla="*/ 113083 w 4523315"/>
              <a:gd name="connsiteY2" fmla="*/ 0 h 1130828"/>
              <a:gd name="connsiteX3" fmla="*/ 4410232 w 4523315"/>
              <a:gd name="connsiteY3" fmla="*/ 0 h 1130828"/>
              <a:gd name="connsiteX4" fmla="*/ 4490194 w 4523315"/>
              <a:gd name="connsiteY4" fmla="*/ 33121 h 1130828"/>
              <a:gd name="connsiteX5" fmla="*/ 4523315 w 4523315"/>
              <a:gd name="connsiteY5" fmla="*/ 113083 h 1130828"/>
              <a:gd name="connsiteX6" fmla="*/ 4523315 w 4523315"/>
              <a:gd name="connsiteY6" fmla="*/ 1017745 h 1130828"/>
              <a:gd name="connsiteX7" fmla="*/ 4490194 w 4523315"/>
              <a:gd name="connsiteY7" fmla="*/ 1097707 h 1130828"/>
              <a:gd name="connsiteX8" fmla="*/ 4410232 w 4523315"/>
              <a:gd name="connsiteY8" fmla="*/ 1130828 h 1130828"/>
              <a:gd name="connsiteX9" fmla="*/ 113083 w 4523315"/>
              <a:gd name="connsiteY9" fmla="*/ 1130828 h 1130828"/>
              <a:gd name="connsiteX10" fmla="*/ 33121 w 4523315"/>
              <a:gd name="connsiteY10" fmla="*/ 1097707 h 1130828"/>
              <a:gd name="connsiteX11" fmla="*/ 0 w 4523315"/>
              <a:gd name="connsiteY11" fmla="*/ 1017745 h 1130828"/>
              <a:gd name="connsiteX12" fmla="*/ 0 w 4523315"/>
              <a:gd name="connsiteY12" fmla="*/ 113083 h 113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3315" h="1130828">
                <a:moveTo>
                  <a:pt x="0" y="113083"/>
                </a:moveTo>
                <a:cubicBezTo>
                  <a:pt x="0" y="83092"/>
                  <a:pt x="11914" y="54328"/>
                  <a:pt x="33121" y="33121"/>
                </a:cubicBezTo>
                <a:cubicBezTo>
                  <a:pt x="54328" y="11914"/>
                  <a:pt x="83091" y="0"/>
                  <a:pt x="113083" y="0"/>
                </a:cubicBezTo>
                <a:lnTo>
                  <a:pt x="4410232" y="0"/>
                </a:lnTo>
                <a:cubicBezTo>
                  <a:pt x="4440223" y="0"/>
                  <a:pt x="4468987" y="11914"/>
                  <a:pt x="4490194" y="33121"/>
                </a:cubicBezTo>
                <a:cubicBezTo>
                  <a:pt x="4511401" y="54328"/>
                  <a:pt x="4523315" y="83091"/>
                  <a:pt x="4523315" y="113083"/>
                </a:cubicBezTo>
                <a:lnTo>
                  <a:pt x="4523315" y="1017745"/>
                </a:lnTo>
                <a:cubicBezTo>
                  <a:pt x="4523315" y="1047736"/>
                  <a:pt x="4511401" y="1076500"/>
                  <a:pt x="4490194" y="1097707"/>
                </a:cubicBezTo>
                <a:cubicBezTo>
                  <a:pt x="4468987" y="1118914"/>
                  <a:pt x="4440224" y="1130828"/>
                  <a:pt x="4410232" y="1130828"/>
                </a:cubicBezTo>
                <a:lnTo>
                  <a:pt x="113083" y="1130828"/>
                </a:lnTo>
                <a:cubicBezTo>
                  <a:pt x="83092" y="1130828"/>
                  <a:pt x="54328" y="1118914"/>
                  <a:pt x="33121" y="1097707"/>
                </a:cubicBezTo>
                <a:cubicBezTo>
                  <a:pt x="11914" y="1076500"/>
                  <a:pt x="0" y="1047737"/>
                  <a:pt x="0" y="1017745"/>
                </a:cubicBezTo>
                <a:lnTo>
                  <a:pt x="0" y="11308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01" tIns="63601" rIns="63601" bIns="63601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Zar" pitchFamily="2" charset="-78"/>
              </a:rPr>
              <a:t>بانک‌های خصوصی می‌توانند شرکت هلدینگ تخصصی تشکیل دهند.</a:t>
            </a:r>
            <a:endParaRPr lang="en-US" sz="2400" kern="1200" dirty="0">
              <a:cs typeface="B Zar" pitchFamily="2" charset="-78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4495912" y="1762071"/>
            <a:ext cx="197895" cy="197895"/>
          </a:xfrm>
          <a:prstGeom prst="rightArrow">
            <a:avLst>
              <a:gd name="adj1" fmla="val 667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2333202" y="2058913"/>
            <a:ext cx="4523315" cy="1130828"/>
          </a:xfrm>
          <a:custGeom>
            <a:avLst/>
            <a:gdLst>
              <a:gd name="connsiteX0" fmla="*/ 0 w 4523315"/>
              <a:gd name="connsiteY0" fmla="*/ 113083 h 1130828"/>
              <a:gd name="connsiteX1" fmla="*/ 33121 w 4523315"/>
              <a:gd name="connsiteY1" fmla="*/ 33121 h 1130828"/>
              <a:gd name="connsiteX2" fmla="*/ 113083 w 4523315"/>
              <a:gd name="connsiteY2" fmla="*/ 0 h 1130828"/>
              <a:gd name="connsiteX3" fmla="*/ 4410232 w 4523315"/>
              <a:gd name="connsiteY3" fmla="*/ 0 h 1130828"/>
              <a:gd name="connsiteX4" fmla="*/ 4490194 w 4523315"/>
              <a:gd name="connsiteY4" fmla="*/ 33121 h 1130828"/>
              <a:gd name="connsiteX5" fmla="*/ 4523315 w 4523315"/>
              <a:gd name="connsiteY5" fmla="*/ 113083 h 1130828"/>
              <a:gd name="connsiteX6" fmla="*/ 4523315 w 4523315"/>
              <a:gd name="connsiteY6" fmla="*/ 1017745 h 1130828"/>
              <a:gd name="connsiteX7" fmla="*/ 4490194 w 4523315"/>
              <a:gd name="connsiteY7" fmla="*/ 1097707 h 1130828"/>
              <a:gd name="connsiteX8" fmla="*/ 4410232 w 4523315"/>
              <a:gd name="connsiteY8" fmla="*/ 1130828 h 1130828"/>
              <a:gd name="connsiteX9" fmla="*/ 113083 w 4523315"/>
              <a:gd name="connsiteY9" fmla="*/ 1130828 h 1130828"/>
              <a:gd name="connsiteX10" fmla="*/ 33121 w 4523315"/>
              <a:gd name="connsiteY10" fmla="*/ 1097707 h 1130828"/>
              <a:gd name="connsiteX11" fmla="*/ 0 w 4523315"/>
              <a:gd name="connsiteY11" fmla="*/ 1017745 h 1130828"/>
              <a:gd name="connsiteX12" fmla="*/ 0 w 4523315"/>
              <a:gd name="connsiteY12" fmla="*/ 113083 h 113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3315" h="1130828">
                <a:moveTo>
                  <a:pt x="0" y="113083"/>
                </a:moveTo>
                <a:cubicBezTo>
                  <a:pt x="0" y="83092"/>
                  <a:pt x="11914" y="54328"/>
                  <a:pt x="33121" y="33121"/>
                </a:cubicBezTo>
                <a:cubicBezTo>
                  <a:pt x="54328" y="11914"/>
                  <a:pt x="83091" y="0"/>
                  <a:pt x="113083" y="0"/>
                </a:cubicBezTo>
                <a:lnTo>
                  <a:pt x="4410232" y="0"/>
                </a:lnTo>
                <a:cubicBezTo>
                  <a:pt x="4440223" y="0"/>
                  <a:pt x="4468987" y="11914"/>
                  <a:pt x="4490194" y="33121"/>
                </a:cubicBezTo>
                <a:cubicBezTo>
                  <a:pt x="4511401" y="54328"/>
                  <a:pt x="4523315" y="83091"/>
                  <a:pt x="4523315" y="113083"/>
                </a:cubicBezTo>
                <a:lnTo>
                  <a:pt x="4523315" y="1017745"/>
                </a:lnTo>
                <a:cubicBezTo>
                  <a:pt x="4523315" y="1047736"/>
                  <a:pt x="4511401" y="1076500"/>
                  <a:pt x="4490194" y="1097707"/>
                </a:cubicBezTo>
                <a:cubicBezTo>
                  <a:pt x="4468987" y="1118914"/>
                  <a:pt x="4440224" y="1130828"/>
                  <a:pt x="4410232" y="1130828"/>
                </a:cubicBezTo>
                <a:lnTo>
                  <a:pt x="113083" y="1130828"/>
                </a:lnTo>
                <a:cubicBezTo>
                  <a:pt x="83092" y="1130828"/>
                  <a:pt x="54328" y="1118914"/>
                  <a:pt x="33121" y="1097707"/>
                </a:cubicBezTo>
                <a:cubicBezTo>
                  <a:pt x="11914" y="1076500"/>
                  <a:pt x="0" y="1047737"/>
                  <a:pt x="0" y="1017745"/>
                </a:cubicBezTo>
                <a:lnTo>
                  <a:pt x="0" y="11308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601" tIns="63601" rIns="63601" bIns="63601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Zar" pitchFamily="2" charset="-78"/>
              </a:rPr>
              <a:t>در این‌صورت شایستگی‌های محوری خود را در جهت مدیریت توابع به‌کار می‌گیرند.</a:t>
            </a:r>
            <a:endParaRPr lang="en-US" sz="2400" kern="1200" dirty="0">
              <a:cs typeface="B Zar" pitchFamily="2" charset="-78"/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4495912" y="3288689"/>
            <a:ext cx="197895" cy="197895"/>
          </a:xfrm>
          <a:prstGeom prst="rightArrow">
            <a:avLst>
              <a:gd name="adj1" fmla="val 667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9067202"/>
              <a:satOff val="5236"/>
              <a:lumOff val="-9607"/>
              <a:alphaOff val="0"/>
            </a:schemeClr>
          </a:fillRef>
          <a:effectRef idx="2">
            <a:schemeClr val="accent2">
              <a:hueOff val="-9067202"/>
              <a:satOff val="5236"/>
              <a:lumOff val="-9607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333202" y="3585532"/>
            <a:ext cx="4523315" cy="1130828"/>
          </a:xfrm>
          <a:custGeom>
            <a:avLst/>
            <a:gdLst>
              <a:gd name="connsiteX0" fmla="*/ 0 w 4523315"/>
              <a:gd name="connsiteY0" fmla="*/ 113083 h 1130828"/>
              <a:gd name="connsiteX1" fmla="*/ 33121 w 4523315"/>
              <a:gd name="connsiteY1" fmla="*/ 33121 h 1130828"/>
              <a:gd name="connsiteX2" fmla="*/ 113083 w 4523315"/>
              <a:gd name="connsiteY2" fmla="*/ 0 h 1130828"/>
              <a:gd name="connsiteX3" fmla="*/ 4410232 w 4523315"/>
              <a:gd name="connsiteY3" fmla="*/ 0 h 1130828"/>
              <a:gd name="connsiteX4" fmla="*/ 4490194 w 4523315"/>
              <a:gd name="connsiteY4" fmla="*/ 33121 h 1130828"/>
              <a:gd name="connsiteX5" fmla="*/ 4523315 w 4523315"/>
              <a:gd name="connsiteY5" fmla="*/ 113083 h 1130828"/>
              <a:gd name="connsiteX6" fmla="*/ 4523315 w 4523315"/>
              <a:gd name="connsiteY6" fmla="*/ 1017745 h 1130828"/>
              <a:gd name="connsiteX7" fmla="*/ 4490194 w 4523315"/>
              <a:gd name="connsiteY7" fmla="*/ 1097707 h 1130828"/>
              <a:gd name="connsiteX8" fmla="*/ 4410232 w 4523315"/>
              <a:gd name="connsiteY8" fmla="*/ 1130828 h 1130828"/>
              <a:gd name="connsiteX9" fmla="*/ 113083 w 4523315"/>
              <a:gd name="connsiteY9" fmla="*/ 1130828 h 1130828"/>
              <a:gd name="connsiteX10" fmla="*/ 33121 w 4523315"/>
              <a:gd name="connsiteY10" fmla="*/ 1097707 h 1130828"/>
              <a:gd name="connsiteX11" fmla="*/ 0 w 4523315"/>
              <a:gd name="connsiteY11" fmla="*/ 1017745 h 1130828"/>
              <a:gd name="connsiteX12" fmla="*/ 0 w 4523315"/>
              <a:gd name="connsiteY12" fmla="*/ 113083 h 113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3315" h="1130828">
                <a:moveTo>
                  <a:pt x="0" y="113083"/>
                </a:moveTo>
                <a:cubicBezTo>
                  <a:pt x="0" y="83092"/>
                  <a:pt x="11914" y="54328"/>
                  <a:pt x="33121" y="33121"/>
                </a:cubicBezTo>
                <a:cubicBezTo>
                  <a:pt x="54328" y="11914"/>
                  <a:pt x="83091" y="0"/>
                  <a:pt x="113083" y="0"/>
                </a:cubicBezTo>
                <a:lnTo>
                  <a:pt x="4410232" y="0"/>
                </a:lnTo>
                <a:cubicBezTo>
                  <a:pt x="4440223" y="0"/>
                  <a:pt x="4468987" y="11914"/>
                  <a:pt x="4490194" y="33121"/>
                </a:cubicBezTo>
                <a:cubicBezTo>
                  <a:pt x="4511401" y="54328"/>
                  <a:pt x="4523315" y="83091"/>
                  <a:pt x="4523315" y="113083"/>
                </a:cubicBezTo>
                <a:lnTo>
                  <a:pt x="4523315" y="1017745"/>
                </a:lnTo>
                <a:cubicBezTo>
                  <a:pt x="4523315" y="1047736"/>
                  <a:pt x="4511401" y="1076500"/>
                  <a:pt x="4490194" y="1097707"/>
                </a:cubicBezTo>
                <a:cubicBezTo>
                  <a:pt x="4468987" y="1118914"/>
                  <a:pt x="4440224" y="1130828"/>
                  <a:pt x="4410232" y="1130828"/>
                </a:cubicBezTo>
                <a:lnTo>
                  <a:pt x="113083" y="1130828"/>
                </a:lnTo>
                <a:cubicBezTo>
                  <a:pt x="83092" y="1130828"/>
                  <a:pt x="54328" y="1118914"/>
                  <a:pt x="33121" y="1097707"/>
                </a:cubicBezTo>
                <a:cubicBezTo>
                  <a:pt x="11914" y="1076500"/>
                  <a:pt x="0" y="1047737"/>
                  <a:pt x="0" y="1017745"/>
                </a:cubicBezTo>
                <a:lnTo>
                  <a:pt x="0" y="11308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lnRef>
          <a:fill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fillRef>
          <a:effectRef idx="2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601" tIns="63601" rIns="63601" bIns="63601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Zar" pitchFamily="2" charset="-78"/>
              </a:rPr>
              <a:t>در این‌صورت می‌توانند از مزایای حاصل از هم‌افزایی استفاده کنند.</a:t>
            </a:r>
            <a:endParaRPr lang="en-US" sz="24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ایجاد هلدینگ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rgbClr val="00B0F0"/>
                </a:solidFill>
              </a:rPr>
              <a:t>تحصیل دیگر شرکت‌ها</a:t>
            </a:r>
            <a:endParaRPr lang="en-US" dirty="0" smtClean="0">
              <a:ln/>
              <a:solidFill>
                <a:srgbClr val="00B0F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rgbClr val="00B0F0"/>
                </a:solidFill>
              </a:rPr>
              <a:t>تجزیۀ شرکت </a:t>
            </a:r>
            <a:endParaRPr lang="fa-IR" dirty="0">
              <a:ln/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Low"/>
            <a:r>
              <a:rPr lang="fa-IR" sz="3600" dirty="0" smtClean="0">
                <a:cs typeface="B Nazanin" pitchFamily="2" charset="-78"/>
              </a:rPr>
              <a:t>شرکت شروع به خرید سایر شرکت‌ها می‌کند و به‌تدریج یک ستاد مرکزی برای کنترل ایجاد می‌شود.</a:t>
            </a:r>
            <a:endParaRPr lang="en-US" sz="3600" dirty="0" smtClean="0">
              <a:cs typeface="B Nazanin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fa-IR" sz="3600" dirty="0" smtClean="0">
                <a:cs typeface="B Nazanin" pitchFamily="2" charset="-78"/>
              </a:rPr>
              <a:t>شرکت به دو یا چند شرکت تجزیه می‌شود و یک ستاد مرکزی شرکت‌های حاصله را کنترل می‌کند. </a:t>
            </a:r>
            <a:endParaRPr lang="en-US" sz="36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uiExpand="1" build="p" animBg="1"/>
      <p:bldP spid="6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2800" dirty="0" smtClean="0"/>
              <a:t>تجزیۀ شرکت </a:t>
            </a:r>
            <a:r>
              <a:rPr lang="en-US" sz="2800" dirty="0" smtClean="0">
                <a:solidFill>
                  <a:srgbClr val="92D050"/>
                </a:solidFill>
              </a:rPr>
              <a:t>SUGI Pharmacy</a:t>
            </a:r>
            <a:r>
              <a:rPr lang="fa-IR" sz="2800" dirty="0" smtClean="0">
                <a:solidFill>
                  <a:srgbClr val="92D050"/>
                </a:solidFill>
              </a:rPr>
              <a:t> </a:t>
            </a:r>
            <a:r>
              <a:rPr lang="fa-IR" sz="2800" dirty="0" smtClean="0"/>
              <a:t>در بورس توکیو</a:t>
            </a:r>
            <a:endParaRPr lang="fa-IR" sz="2800" dirty="0"/>
          </a:p>
        </p:txBody>
      </p:sp>
      <p:sp>
        <p:nvSpPr>
          <p:cNvPr id="12" name="Freeform 11"/>
          <p:cNvSpPr/>
          <p:nvPr/>
        </p:nvSpPr>
        <p:spPr>
          <a:xfrm>
            <a:off x="502920" y="530352"/>
            <a:ext cx="8183880" cy="4187952"/>
          </a:xfrm>
          <a:custGeom>
            <a:avLst/>
            <a:gdLst>
              <a:gd name="connsiteX0" fmla="*/ 0 w 8183880"/>
              <a:gd name="connsiteY0" fmla="*/ 418795 h 4187952"/>
              <a:gd name="connsiteX1" fmla="*/ 122663 w 8183880"/>
              <a:gd name="connsiteY1" fmla="*/ 122662 h 4187952"/>
              <a:gd name="connsiteX2" fmla="*/ 418796 w 8183880"/>
              <a:gd name="connsiteY2" fmla="*/ 0 h 4187952"/>
              <a:gd name="connsiteX3" fmla="*/ 7765085 w 8183880"/>
              <a:gd name="connsiteY3" fmla="*/ 0 h 4187952"/>
              <a:gd name="connsiteX4" fmla="*/ 8061218 w 8183880"/>
              <a:gd name="connsiteY4" fmla="*/ 122663 h 4187952"/>
              <a:gd name="connsiteX5" fmla="*/ 8183880 w 8183880"/>
              <a:gd name="connsiteY5" fmla="*/ 418796 h 4187952"/>
              <a:gd name="connsiteX6" fmla="*/ 8183880 w 8183880"/>
              <a:gd name="connsiteY6" fmla="*/ 3769157 h 4187952"/>
              <a:gd name="connsiteX7" fmla="*/ 8061218 w 8183880"/>
              <a:gd name="connsiteY7" fmla="*/ 4065290 h 4187952"/>
              <a:gd name="connsiteX8" fmla="*/ 7765085 w 8183880"/>
              <a:gd name="connsiteY8" fmla="*/ 4187952 h 4187952"/>
              <a:gd name="connsiteX9" fmla="*/ 418795 w 8183880"/>
              <a:gd name="connsiteY9" fmla="*/ 4187952 h 4187952"/>
              <a:gd name="connsiteX10" fmla="*/ 122662 w 8183880"/>
              <a:gd name="connsiteY10" fmla="*/ 4065290 h 4187952"/>
              <a:gd name="connsiteX11" fmla="*/ 0 w 8183880"/>
              <a:gd name="connsiteY11" fmla="*/ 3769157 h 4187952"/>
              <a:gd name="connsiteX12" fmla="*/ 0 w 8183880"/>
              <a:gd name="connsiteY12" fmla="*/ 418795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187952">
                <a:moveTo>
                  <a:pt x="0" y="418795"/>
                </a:moveTo>
                <a:cubicBezTo>
                  <a:pt x="0" y="307724"/>
                  <a:pt x="44123" y="201201"/>
                  <a:pt x="122663" y="122662"/>
                </a:cubicBezTo>
                <a:cubicBezTo>
                  <a:pt x="201202" y="44123"/>
                  <a:pt x="307725" y="0"/>
                  <a:pt x="418796" y="0"/>
                </a:cubicBezTo>
                <a:lnTo>
                  <a:pt x="7765085" y="0"/>
                </a:lnTo>
                <a:cubicBezTo>
                  <a:pt x="7876156" y="0"/>
                  <a:pt x="7982679" y="44123"/>
                  <a:pt x="8061218" y="122663"/>
                </a:cubicBezTo>
                <a:cubicBezTo>
                  <a:pt x="8139757" y="201202"/>
                  <a:pt x="8183880" y="307725"/>
                  <a:pt x="8183880" y="418796"/>
                </a:cubicBezTo>
                <a:lnTo>
                  <a:pt x="8183880" y="3769157"/>
                </a:lnTo>
                <a:cubicBezTo>
                  <a:pt x="8183880" y="3880228"/>
                  <a:pt x="8139757" y="3986751"/>
                  <a:pt x="8061218" y="4065290"/>
                </a:cubicBezTo>
                <a:cubicBezTo>
                  <a:pt x="7982679" y="4143829"/>
                  <a:pt x="7876156" y="4187952"/>
                  <a:pt x="7765085" y="4187952"/>
                </a:cubicBezTo>
                <a:lnTo>
                  <a:pt x="418795" y="4187952"/>
                </a:lnTo>
                <a:cubicBezTo>
                  <a:pt x="307724" y="4187952"/>
                  <a:pt x="201201" y="4143829"/>
                  <a:pt x="122662" y="4065290"/>
                </a:cubicBezTo>
                <a:cubicBezTo>
                  <a:pt x="44123" y="3986751"/>
                  <a:pt x="0" y="3880228"/>
                  <a:pt x="0" y="3769157"/>
                </a:cubicBezTo>
                <a:lnTo>
                  <a:pt x="0" y="41879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980" tIns="220980" rIns="220980" bIns="3152547" numCol="1" spcCol="1270" anchor="ctr" anchorCtr="0">
            <a:noAutofit/>
          </a:bodyPr>
          <a:lstStyle/>
          <a:p>
            <a:pPr lvl="0" algn="ctr" defTabSz="2578100" rtl="0">
              <a:spcBef>
                <a:spcPct val="0"/>
              </a:spcBef>
              <a:spcAft>
                <a:spcPct val="35000"/>
              </a:spcAft>
            </a:pPr>
            <a:r>
              <a:rPr lang="en-US" sz="5800" kern="1200" dirty="0" smtClean="0"/>
              <a:t>SUGI Holding</a:t>
            </a:r>
            <a:endParaRPr lang="fa-IR" sz="58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1321307" y="1787964"/>
            <a:ext cx="6547104" cy="1262724"/>
          </a:xfrm>
          <a:custGeom>
            <a:avLst/>
            <a:gdLst>
              <a:gd name="connsiteX0" fmla="*/ 0 w 6547104"/>
              <a:gd name="connsiteY0" fmla="*/ 126272 h 1262724"/>
              <a:gd name="connsiteX1" fmla="*/ 36984 w 6547104"/>
              <a:gd name="connsiteY1" fmla="*/ 36984 h 1262724"/>
              <a:gd name="connsiteX2" fmla="*/ 126272 w 6547104"/>
              <a:gd name="connsiteY2" fmla="*/ 0 h 1262724"/>
              <a:gd name="connsiteX3" fmla="*/ 6420832 w 6547104"/>
              <a:gd name="connsiteY3" fmla="*/ 0 h 1262724"/>
              <a:gd name="connsiteX4" fmla="*/ 6510120 w 6547104"/>
              <a:gd name="connsiteY4" fmla="*/ 36984 h 1262724"/>
              <a:gd name="connsiteX5" fmla="*/ 6547104 w 6547104"/>
              <a:gd name="connsiteY5" fmla="*/ 126272 h 1262724"/>
              <a:gd name="connsiteX6" fmla="*/ 6547104 w 6547104"/>
              <a:gd name="connsiteY6" fmla="*/ 1136452 h 1262724"/>
              <a:gd name="connsiteX7" fmla="*/ 6510120 w 6547104"/>
              <a:gd name="connsiteY7" fmla="*/ 1225740 h 1262724"/>
              <a:gd name="connsiteX8" fmla="*/ 6420832 w 6547104"/>
              <a:gd name="connsiteY8" fmla="*/ 1262724 h 1262724"/>
              <a:gd name="connsiteX9" fmla="*/ 126272 w 6547104"/>
              <a:gd name="connsiteY9" fmla="*/ 1262724 h 1262724"/>
              <a:gd name="connsiteX10" fmla="*/ 36984 w 6547104"/>
              <a:gd name="connsiteY10" fmla="*/ 1225740 h 1262724"/>
              <a:gd name="connsiteX11" fmla="*/ 0 w 6547104"/>
              <a:gd name="connsiteY11" fmla="*/ 1136452 h 1262724"/>
              <a:gd name="connsiteX12" fmla="*/ 0 w 6547104"/>
              <a:gd name="connsiteY12" fmla="*/ 126272 h 12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47104" h="1262724">
                <a:moveTo>
                  <a:pt x="0" y="126272"/>
                </a:moveTo>
                <a:cubicBezTo>
                  <a:pt x="0" y="92783"/>
                  <a:pt x="13304" y="60665"/>
                  <a:pt x="36984" y="36984"/>
                </a:cubicBezTo>
                <a:cubicBezTo>
                  <a:pt x="60665" y="13303"/>
                  <a:pt x="92782" y="0"/>
                  <a:pt x="126272" y="0"/>
                </a:cubicBezTo>
                <a:lnTo>
                  <a:pt x="6420832" y="0"/>
                </a:lnTo>
                <a:cubicBezTo>
                  <a:pt x="6454321" y="0"/>
                  <a:pt x="6486439" y="13304"/>
                  <a:pt x="6510120" y="36984"/>
                </a:cubicBezTo>
                <a:cubicBezTo>
                  <a:pt x="6533801" y="60665"/>
                  <a:pt x="6547104" y="92782"/>
                  <a:pt x="6547104" y="126272"/>
                </a:cubicBezTo>
                <a:lnTo>
                  <a:pt x="6547104" y="1136452"/>
                </a:lnTo>
                <a:cubicBezTo>
                  <a:pt x="6547104" y="1169941"/>
                  <a:pt x="6533800" y="1202059"/>
                  <a:pt x="6510120" y="1225740"/>
                </a:cubicBezTo>
                <a:cubicBezTo>
                  <a:pt x="6486439" y="1249421"/>
                  <a:pt x="6454322" y="1262724"/>
                  <a:pt x="6420832" y="1262724"/>
                </a:cubicBezTo>
                <a:lnTo>
                  <a:pt x="126272" y="1262724"/>
                </a:lnTo>
                <a:cubicBezTo>
                  <a:pt x="92783" y="1262724"/>
                  <a:pt x="60665" y="1249420"/>
                  <a:pt x="36984" y="1225740"/>
                </a:cubicBezTo>
                <a:cubicBezTo>
                  <a:pt x="13303" y="1202059"/>
                  <a:pt x="0" y="1169942"/>
                  <a:pt x="0" y="1136452"/>
                </a:cubicBezTo>
                <a:lnTo>
                  <a:pt x="0" y="1262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644" tIns="92229" rIns="110644" bIns="92229" numCol="1" spcCol="1270" anchor="t" anchorCtr="0">
            <a:noAutofit/>
          </a:bodyPr>
          <a:lstStyle/>
          <a:p>
            <a:pPr lvl="0" algn="l" defTabSz="1289050" rtl="0"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smtClean="0">
                <a:cs typeface="B Mitra" pitchFamily="2" charset="-78"/>
              </a:rPr>
              <a:t>SUGI Pharmacy</a:t>
            </a:r>
            <a:endParaRPr lang="fa-IR" sz="2900" kern="1200" dirty="0">
              <a:cs typeface="B Mitra" pitchFamily="2" charset="-78"/>
            </a:endParaRPr>
          </a:p>
          <a:p>
            <a:pPr marL="228600" lvl="1" indent="-228600" algn="r" defTabSz="10223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300" kern="1200" dirty="0" smtClean="0">
                <a:cs typeface="B Mitra" pitchFamily="2" charset="-78"/>
              </a:rPr>
              <a:t>فروش محصولات داروخانه‌ای، غذای سالم و لوازم آرایشی</a:t>
            </a:r>
            <a:endParaRPr lang="fa-IR" sz="2300" kern="1200" dirty="0">
              <a:cs typeface="B Mitra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321307" y="3244954"/>
            <a:ext cx="6547104" cy="1262724"/>
          </a:xfrm>
          <a:custGeom>
            <a:avLst/>
            <a:gdLst>
              <a:gd name="connsiteX0" fmla="*/ 0 w 6547104"/>
              <a:gd name="connsiteY0" fmla="*/ 126272 h 1262724"/>
              <a:gd name="connsiteX1" fmla="*/ 36984 w 6547104"/>
              <a:gd name="connsiteY1" fmla="*/ 36984 h 1262724"/>
              <a:gd name="connsiteX2" fmla="*/ 126272 w 6547104"/>
              <a:gd name="connsiteY2" fmla="*/ 0 h 1262724"/>
              <a:gd name="connsiteX3" fmla="*/ 6420832 w 6547104"/>
              <a:gd name="connsiteY3" fmla="*/ 0 h 1262724"/>
              <a:gd name="connsiteX4" fmla="*/ 6510120 w 6547104"/>
              <a:gd name="connsiteY4" fmla="*/ 36984 h 1262724"/>
              <a:gd name="connsiteX5" fmla="*/ 6547104 w 6547104"/>
              <a:gd name="connsiteY5" fmla="*/ 126272 h 1262724"/>
              <a:gd name="connsiteX6" fmla="*/ 6547104 w 6547104"/>
              <a:gd name="connsiteY6" fmla="*/ 1136452 h 1262724"/>
              <a:gd name="connsiteX7" fmla="*/ 6510120 w 6547104"/>
              <a:gd name="connsiteY7" fmla="*/ 1225740 h 1262724"/>
              <a:gd name="connsiteX8" fmla="*/ 6420832 w 6547104"/>
              <a:gd name="connsiteY8" fmla="*/ 1262724 h 1262724"/>
              <a:gd name="connsiteX9" fmla="*/ 126272 w 6547104"/>
              <a:gd name="connsiteY9" fmla="*/ 1262724 h 1262724"/>
              <a:gd name="connsiteX10" fmla="*/ 36984 w 6547104"/>
              <a:gd name="connsiteY10" fmla="*/ 1225740 h 1262724"/>
              <a:gd name="connsiteX11" fmla="*/ 0 w 6547104"/>
              <a:gd name="connsiteY11" fmla="*/ 1136452 h 1262724"/>
              <a:gd name="connsiteX12" fmla="*/ 0 w 6547104"/>
              <a:gd name="connsiteY12" fmla="*/ 126272 h 12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47104" h="1262724">
                <a:moveTo>
                  <a:pt x="0" y="126272"/>
                </a:moveTo>
                <a:cubicBezTo>
                  <a:pt x="0" y="92783"/>
                  <a:pt x="13304" y="60665"/>
                  <a:pt x="36984" y="36984"/>
                </a:cubicBezTo>
                <a:cubicBezTo>
                  <a:pt x="60665" y="13303"/>
                  <a:pt x="92782" y="0"/>
                  <a:pt x="126272" y="0"/>
                </a:cubicBezTo>
                <a:lnTo>
                  <a:pt x="6420832" y="0"/>
                </a:lnTo>
                <a:cubicBezTo>
                  <a:pt x="6454321" y="0"/>
                  <a:pt x="6486439" y="13304"/>
                  <a:pt x="6510120" y="36984"/>
                </a:cubicBezTo>
                <a:cubicBezTo>
                  <a:pt x="6533801" y="60665"/>
                  <a:pt x="6547104" y="92782"/>
                  <a:pt x="6547104" y="126272"/>
                </a:cubicBezTo>
                <a:lnTo>
                  <a:pt x="6547104" y="1136452"/>
                </a:lnTo>
                <a:cubicBezTo>
                  <a:pt x="6547104" y="1169941"/>
                  <a:pt x="6533800" y="1202059"/>
                  <a:pt x="6510120" y="1225740"/>
                </a:cubicBezTo>
                <a:cubicBezTo>
                  <a:pt x="6486439" y="1249421"/>
                  <a:pt x="6454322" y="1262724"/>
                  <a:pt x="6420832" y="1262724"/>
                </a:cubicBezTo>
                <a:lnTo>
                  <a:pt x="126272" y="1262724"/>
                </a:lnTo>
                <a:cubicBezTo>
                  <a:pt x="92783" y="1262724"/>
                  <a:pt x="60665" y="1249420"/>
                  <a:pt x="36984" y="1225740"/>
                </a:cubicBezTo>
                <a:cubicBezTo>
                  <a:pt x="13303" y="1202059"/>
                  <a:pt x="0" y="1169942"/>
                  <a:pt x="0" y="1136452"/>
                </a:cubicBezTo>
                <a:lnTo>
                  <a:pt x="0" y="1262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644967"/>
              <a:satOff val="-8667"/>
              <a:lumOff val="-1373"/>
              <a:alphaOff val="0"/>
            </a:schemeClr>
          </a:fillRef>
          <a:effectRef idx="2">
            <a:schemeClr val="accent4">
              <a:hueOff val="9644967"/>
              <a:satOff val="-8667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644" tIns="92229" rIns="110644" bIns="92229" numCol="1" spcCol="1270" anchor="t" anchorCtr="0">
            <a:noAutofit/>
          </a:bodyPr>
          <a:lstStyle/>
          <a:p>
            <a:pPr lvl="0" algn="l" defTabSz="1289050" rtl="0"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smtClean="0">
                <a:cs typeface="B Mitra" pitchFamily="2" charset="-78"/>
              </a:rPr>
              <a:t>SUGI Medical</a:t>
            </a:r>
            <a:endParaRPr lang="fa-IR" sz="2900" kern="1200" dirty="0">
              <a:cs typeface="B Mitra" pitchFamily="2" charset="-78"/>
            </a:endParaRPr>
          </a:p>
          <a:p>
            <a:pPr marL="228600" lvl="1" indent="-228600" algn="r" defTabSz="10223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300" kern="1200" dirty="0" smtClean="0">
                <a:cs typeface="B Mitra" pitchFamily="2" charset="-78"/>
              </a:rPr>
              <a:t>احداث و ادارۀ داروخانه‌ها، تجویز نسخه برای مشتریان، فعالیت‌‌های آموزشی</a:t>
            </a:r>
            <a:endParaRPr lang="en-US" sz="2300" kern="1200" dirty="0">
              <a:cs typeface="B Mitr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 rot="1772300">
            <a:off x="6413225" y="429677"/>
            <a:ext cx="2971800" cy="1143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cs typeface="B Mitra" pitchFamily="2" charset="-78"/>
              </a:rPr>
              <a:t>April 2008</a:t>
            </a:r>
            <a:endParaRPr lang="fa-IR" sz="24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2500" dirty="0" smtClean="0"/>
              <a:t>گزارش هیأت مدیرۀ </a:t>
            </a:r>
            <a:r>
              <a:rPr lang="en-US" sz="2500" dirty="0" smtClean="0">
                <a:solidFill>
                  <a:srgbClr val="92D050"/>
                </a:solidFill>
              </a:rPr>
              <a:t>SUGI Pharmacy</a:t>
            </a:r>
            <a:r>
              <a:rPr lang="fa-IR" sz="2500" dirty="0" smtClean="0">
                <a:solidFill>
                  <a:srgbClr val="92D050"/>
                </a:solidFill>
              </a:rPr>
              <a:t> </a:t>
            </a:r>
            <a:r>
              <a:rPr lang="fa-IR" sz="2500" dirty="0" smtClean="0"/>
              <a:t>از اهداف تجزیه</a:t>
            </a:r>
          </a:p>
        </p:txBody>
      </p:sp>
      <p:sp>
        <p:nvSpPr>
          <p:cNvPr id="6" name="Pie 5"/>
          <p:cNvSpPr/>
          <p:nvPr/>
        </p:nvSpPr>
        <p:spPr>
          <a:xfrm>
            <a:off x="457200" y="765048"/>
            <a:ext cx="4187952" cy="4187952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2551176" y="765048"/>
            <a:ext cx="6089904" cy="4187952"/>
          </a:xfrm>
          <a:custGeom>
            <a:avLst/>
            <a:gdLst>
              <a:gd name="connsiteX0" fmla="*/ 0 w 6089904"/>
              <a:gd name="connsiteY0" fmla="*/ 0 h 4187952"/>
              <a:gd name="connsiteX1" fmla="*/ 6089904 w 6089904"/>
              <a:gd name="connsiteY1" fmla="*/ 0 h 4187952"/>
              <a:gd name="connsiteX2" fmla="*/ 6089904 w 6089904"/>
              <a:gd name="connsiteY2" fmla="*/ 4187952 h 4187952"/>
              <a:gd name="connsiteX3" fmla="*/ 0 w 6089904"/>
              <a:gd name="connsiteY3" fmla="*/ 4187952 h 4187952"/>
              <a:gd name="connsiteX4" fmla="*/ 0 w 6089904"/>
              <a:gd name="connsiteY4" fmla="*/ 0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904" h="4187952">
                <a:moveTo>
                  <a:pt x="0" y="0"/>
                </a:moveTo>
                <a:lnTo>
                  <a:pt x="6089904" y="0"/>
                </a:lnTo>
                <a:lnTo>
                  <a:pt x="6089904" y="4187952"/>
                </a:lnTo>
                <a:lnTo>
                  <a:pt x="0" y="41879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0" tIns="102870" rIns="102870" bIns="3400883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Zar" pitchFamily="2" charset="-78"/>
              </a:rPr>
              <a:t>تقویت حاکمیت شرکتی</a:t>
            </a:r>
            <a:endParaRPr lang="en-US" sz="2700" kern="1200" dirty="0">
              <a:cs typeface="B Zar" pitchFamily="2" charset="-78"/>
            </a:endParaRPr>
          </a:p>
        </p:txBody>
      </p:sp>
      <p:sp>
        <p:nvSpPr>
          <p:cNvPr id="8" name="Pie 7"/>
          <p:cNvSpPr/>
          <p:nvPr/>
        </p:nvSpPr>
        <p:spPr>
          <a:xfrm>
            <a:off x="1006868" y="1654987"/>
            <a:ext cx="3088614" cy="3088614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2551176" y="1654987"/>
            <a:ext cx="6089904" cy="3088614"/>
          </a:xfrm>
          <a:custGeom>
            <a:avLst/>
            <a:gdLst>
              <a:gd name="connsiteX0" fmla="*/ 0 w 6089904"/>
              <a:gd name="connsiteY0" fmla="*/ 0 h 3088614"/>
              <a:gd name="connsiteX1" fmla="*/ 6089904 w 6089904"/>
              <a:gd name="connsiteY1" fmla="*/ 0 h 3088614"/>
              <a:gd name="connsiteX2" fmla="*/ 6089904 w 6089904"/>
              <a:gd name="connsiteY2" fmla="*/ 3088614 h 3088614"/>
              <a:gd name="connsiteX3" fmla="*/ 0 w 6089904"/>
              <a:gd name="connsiteY3" fmla="*/ 3088614 h 3088614"/>
              <a:gd name="connsiteX4" fmla="*/ 0 w 6089904"/>
              <a:gd name="connsiteY4" fmla="*/ 0 h 308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904" h="3088614">
                <a:moveTo>
                  <a:pt x="0" y="0"/>
                </a:moveTo>
                <a:lnTo>
                  <a:pt x="6089904" y="0"/>
                </a:lnTo>
                <a:lnTo>
                  <a:pt x="6089904" y="3088614"/>
                </a:lnTo>
                <a:lnTo>
                  <a:pt x="0" y="30886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0" tIns="102870" rIns="102870" bIns="2301545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Zar" pitchFamily="2" charset="-78"/>
              </a:rPr>
              <a:t>بهبود کارایی مدیریت</a:t>
            </a:r>
            <a:endParaRPr lang="en-US" sz="2700" kern="1200" dirty="0">
              <a:cs typeface="B Zar" pitchFamily="2" charset="-78"/>
            </a:endParaRPr>
          </a:p>
        </p:txBody>
      </p:sp>
      <p:sp>
        <p:nvSpPr>
          <p:cNvPr id="10" name="Pie 9"/>
          <p:cNvSpPr/>
          <p:nvPr/>
        </p:nvSpPr>
        <p:spPr>
          <a:xfrm>
            <a:off x="1556537" y="2544927"/>
            <a:ext cx="1989277" cy="1989277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2551176" y="2544927"/>
            <a:ext cx="6089904" cy="1989277"/>
          </a:xfrm>
          <a:custGeom>
            <a:avLst/>
            <a:gdLst>
              <a:gd name="connsiteX0" fmla="*/ 0 w 6089904"/>
              <a:gd name="connsiteY0" fmla="*/ 0 h 1989277"/>
              <a:gd name="connsiteX1" fmla="*/ 6089904 w 6089904"/>
              <a:gd name="connsiteY1" fmla="*/ 0 h 1989277"/>
              <a:gd name="connsiteX2" fmla="*/ 6089904 w 6089904"/>
              <a:gd name="connsiteY2" fmla="*/ 1989277 h 1989277"/>
              <a:gd name="connsiteX3" fmla="*/ 0 w 6089904"/>
              <a:gd name="connsiteY3" fmla="*/ 1989277 h 1989277"/>
              <a:gd name="connsiteX4" fmla="*/ 0 w 6089904"/>
              <a:gd name="connsiteY4" fmla="*/ 0 h 1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904" h="1989277">
                <a:moveTo>
                  <a:pt x="0" y="0"/>
                </a:moveTo>
                <a:lnTo>
                  <a:pt x="6089904" y="0"/>
                </a:lnTo>
                <a:lnTo>
                  <a:pt x="6089904" y="1989277"/>
                </a:lnTo>
                <a:lnTo>
                  <a:pt x="0" y="1989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0" tIns="102870" rIns="102870" bIns="1202208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Zar" pitchFamily="2" charset="-78"/>
              </a:rPr>
              <a:t>راه‌اندازی کسب و کار مراقبت‌های پزشکی</a:t>
            </a:r>
            <a:endParaRPr lang="en-US" sz="2700" kern="1200" dirty="0">
              <a:cs typeface="B Zar" pitchFamily="2" charset="-78"/>
            </a:endParaRPr>
          </a:p>
        </p:txBody>
      </p:sp>
      <p:sp>
        <p:nvSpPr>
          <p:cNvPr id="12" name="Pie 11"/>
          <p:cNvSpPr/>
          <p:nvPr/>
        </p:nvSpPr>
        <p:spPr>
          <a:xfrm>
            <a:off x="2106206" y="3434867"/>
            <a:ext cx="889939" cy="889939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2551176" y="3434867"/>
            <a:ext cx="6089904" cy="889939"/>
          </a:xfrm>
          <a:custGeom>
            <a:avLst/>
            <a:gdLst>
              <a:gd name="connsiteX0" fmla="*/ 0 w 6089904"/>
              <a:gd name="connsiteY0" fmla="*/ 0 h 889939"/>
              <a:gd name="connsiteX1" fmla="*/ 6089904 w 6089904"/>
              <a:gd name="connsiteY1" fmla="*/ 0 h 889939"/>
              <a:gd name="connsiteX2" fmla="*/ 6089904 w 6089904"/>
              <a:gd name="connsiteY2" fmla="*/ 889939 h 889939"/>
              <a:gd name="connsiteX3" fmla="*/ 0 w 6089904"/>
              <a:gd name="connsiteY3" fmla="*/ 889939 h 889939"/>
              <a:gd name="connsiteX4" fmla="*/ 0 w 6089904"/>
              <a:gd name="connsiteY4" fmla="*/ 0 h 88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904" h="889939">
                <a:moveTo>
                  <a:pt x="0" y="0"/>
                </a:moveTo>
                <a:lnTo>
                  <a:pt x="6089904" y="0"/>
                </a:lnTo>
                <a:lnTo>
                  <a:pt x="6089904" y="889939"/>
                </a:lnTo>
                <a:lnTo>
                  <a:pt x="0" y="8899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Zar" pitchFamily="2" charset="-78"/>
              </a:rPr>
              <a:t>ساختاردهی مجدد انعطاف‌پذیر</a:t>
            </a:r>
            <a:endParaRPr lang="en-US" sz="27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609600" y="1447800"/>
            <a:ext cx="4191000" cy="34899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182880" tIns="91440" anchor="t">
            <a:normAutofit/>
          </a:bodyPr>
          <a:lstStyle/>
          <a:p>
            <a:pPr marL="265176" marR="0" lvl="0" indent="-265176" algn="justLow" defTabSz="914400" rtl="1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ایجاد هلدینگ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4193376" cy="792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chemeClr val="accent3"/>
                </a:solidFill>
              </a:rPr>
              <a:t>نمونه</a:t>
            </a:r>
            <a:endParaRPr lang="fa-IR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2999" y="579438"/>
            <a:ext cx="3631089" cy="792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chemeClr val="accent3"/>
                </a:solidFill>
              </a:rPr>
              <a:t>ادغام</a:t>
            </a:r>
            <a:endParaRPr lang="fa-IR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716280" y="1447800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2999" y="1447800"/>
            <a:ext cx="3631089" cy="348996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Low"/>
            <a:r>
              <a:rPr lang="fa-IR" sz="3600" dirty="0" smtClean="0">
                <a:solidFill>
                  <a:schemeClr val="lt1"/>
                </a:solidFill>
                <a:cs typeface="B Zar" pitchFamily="2" charset="-78"/>
              </a:rPr>
              <a:t>دو یا چند شرکت با هم ادغام می‌شود و ستادی مرکزی جهت کنترل شرکت‌های ادغام‌شده ایجاد می‌شود.</a:t>
            </a:r>
            <a:endParaRPr lang="en-US" sz="3600" dirty="0" smtClean="0">
              <a:solidFill>
                <a:schemeClr val="lt1"/>
              </a:solidFill>
              <a:cs typeface="B Zar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 rot="20156814">
            <a:off x="-353289" y="251204"/>
            <a:ext cx="2971800" cy="1143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>
                <a:cs typeface="B Mitra" pitchFamily="2" charset="-78"/>
              </a:rPr>
              <a:t>March 2005</a:t>
            </a:r>
            <a:endParaRPr lang="fa-IR" sz="22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 animBg="1"/>
      <p:bldP spid="4" grpId="0" uiExpand="1" build="p" animBg="1"/>
      <p:bldGraphic spid="7" grpId="0">
        <p:bldAsOne/>
      </p:bldGraphic>
      <p:bldP spid="6" grpId="0" uiExpand="1" build="p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266700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  <a:t/>
            </a:r>
            <a:b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</a:br>
            <a: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  <a:t/>
            </a:r>
            <a:b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</a:br>
            <a: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  <a:t/>
            </a:r>
            <a:b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</a:br>
            <a: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  <a:t/>
            </a:r>
            <a:b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</a:br>
            <a: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  <a:t/>
            </a:r>
            <a:b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</a:br>
            <a:r>
              <a:rPr lang="fa-IR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  <a:t>شرکت‌های هلدینگ </a:t>
            </a:r>
            <a:r>
              <a:rPr lang="en-US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  <a:t/>
            </a:r>
            <a:br>
              <a:rPr lang="en-US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Bardiya" pitchFamily="2" charset="-78"/>
              </a:rPr>
            </a:br>
            <a:endParaRPr lang="fa-IR" sz="6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Bardiya" pitchFamily="2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039368"/>
          </a:xfrm>
        </p:spPr>
        <p:txBody>
          <a:bodyPr anchor="ctr" anchorCtr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30000"/>
              </a:lnSpc>
            </a:pPr>
            <a:r>
              <a:rPr lang="fa-IR" sz="2400" b="1" kern="0" dirty="0" smtClean="0">
                <a:ln/>
                <a:solidFill>
                  <a:schemeClr val="accent3"/>
                </a:solidFill>
                <a:latin typeface="Trebuchet MS"/>
                <a:cs typeface="B Bardiya" pitchFamily="2" charset="-78"/>
              </a:rPr>
              <a:t>حسین عبده تبریزی</a:t>
            </a:r>
          </a:p>
          <a:p>
            <a:pPr algn="ctr">
              <a:lnSpc>
                <a:spcPct val="30000"/>
              </a:lnSpc>
            </a:pPr>
            <a:endParaRPr lang="fa-IR" sz="2400" b="1" kern="0" dirty="0" smtClean="0">
              <a:ln/>
              <a:solidFill>
                <a:schemeClr val="accent3"/>
              </a:solidFill>
              <a:latin typeface="Trebuchet MS"/>
              <a:cs typeface="B Bardiya" pitchFamily="2" charset="-78"/>
            </a:endParaRPr>
          </a:p>
          <a:p>
            <a:pPr algn="ctr">
              <a:lnSpc>
                <a:spcPct val="30000"/>
              </a:lnSpc>
            </a:pPr>
            <a:endParaRPr lang="fa-IR" sz="2400" b="1" kern="0" dirty="0" smtClean="0">
              <a:ln/>
              <a:solidFill>
                <a:schemeClr val="accent3"/>
              </a:solidFill>
              <a:latin typeface="Trebuchet MS"/>
              <a:cs typeface="B Bardiy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5181600"/>
            <a:ext cx="3985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13 آبان </a:t>
            </a:r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ماه 1389– تهران</a:t>
            </a:r>
          </a:p>
          <a:p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سمینار آموزشی برای مدیران گروه مپنا</a:t>
            </a:r>
            <a:endParaRPr lang="fa-I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pic>
        <p:nvPicPr>
          <p:cNvPr id="5" name="Picture 4" descr="Map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1312053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هلدینگ در مقابل سرمایه‌گذاری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 rot="21600000">
            <a:off x="503725" y="630306"/>
            <a:ext cx="3988044" cy="3988044"/>
          </a:xfrm>
          <a:custGeom>
            <a:avLst/>
            <a:gdLst>
              <a:gd name="connsiteX0" fmla="*/ 0 w 3988043"/>
              <a:gd name="connsiteY0" fmla="*/ 2592228 h 3988043"/>
              <a:gd name="connsiteX1" fmla="*/ 997011 w 3988043"/>
              <a:gd name="connsiteY1" fmla="*/ 2592228 h 3988043"/>
              <a:gd name="connsiteX2" fmla="*/ 997011 w 3988043"/>
              <a:gd name="connsiteY2" fmla="*/ 0 h 3988043"/>
              <a:gd name="connsiteX3" fmla="*/ 2991032 w 3988043"/>
              <a:gd name="connsiteY3" fmla="*/ 0 h 3988043"/>
              <a:gd name="connsiteX4" fmla="*/ 2991032 w 3988043"/>
              <a:gd name="connsiteY4" fmla="*/ 2592228 h 3988043"/>
              <a:gd name="connsiteX5" fmla="*/ 3988043 w 3988043"/>
              <a:gd name="connsiteY5" fmla="*/ 2592228 h 3988043"/>
              <a:gd name="connsiteX6" fmla="*/ 1994022 w 3988043"/>
              <a:gd name="connsiteY6" fmla="*/ 3988043 h 3988043"/>
              <a:gd name="connsiteX7" fmla="*/ 0 w 3988043"/>
              <a:gd name="connsiteY7" fmla="*/ 2592228 h 398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8043" h="3988043">
                <a:moveTo>
                  <a:pt x="2592228" y="3988043"/>
                </a:moveTo>
                <a:lnTo>
                  <a:pt x="2592228" y="2991032"/>
                </a:lnTo>
                <a:lnTo>
                  <a:pt x="0" y="2991032"/>
                </a:lnTo>
                <a:lnTo>
                  <a:pt x="0" y="997011"/>
                </a:lnTo>
                <a:lnTo>
                  <a:pt x="2592228" y="997011"/>
                </a:lnTo>
                <a:lnTo>
                  <a:pt x="2592228" y="0"/>
                </a:lnTo>
                <a:lnTo>
                  <a:pt x="3988043" y="1994021"/>
                </a:lnTo>
                <a:lnTo>
                  <a:pt x="2592228" y="3988043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7" tIns="1196147" rIns="897044" bIns="1196148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B Zar" pitchFamily="2" charset="-78"/>
              </a:rPr>
              <a:t>شرکت سرمایه‌گذاری با پاهای خود رأی می‌دهد.</a:t>
            </a:r>
            <a:endParaRPr lang="fa-IR" sz="2800" kern="1200" dirty="0">
              <a:cs typeface="B Zar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697950" y="630306"/>
            <a:ext cx="3988044" cy="3988043"/>
          </a:xfrm>
          <a:custGeom>
            <a:avLst/>
            <a:gdLst>
              <a:gd name="connsiteX0" fmla="*/ 0 w 3988043"/>
              <a:gd name="connsiteY0" fmla="*/ 2592228 h 3988043"/>
              <a:gd name="connsiteX1" fmla="*/ 997011 w 3988043"/>
              <a:gd name="connsiteY1" fmla="*/ 2592228 h 3988043"/>
              <a:gd name="connsiteX2" fmla="*/ 997011 w 3988043"/>
              <a:gd name="connsiteY2" fmla="*/ 0 h 3988043"/>
              <a:gd name="connsiteX3" fmla="*/ 2991032 w 3988043"/>
              <a:gd name="connsiteY3" fmla="*/ 0 h 3988043"/>
              <a:gd name="connsiteX4" fmla="*/ 2991032 w 3988043"/>
              <a:gd name="connsiteY4" fmla="*/ 2592228 h 3988043"/>
              <a:gd name="connsiteX5" fmla="*/ 3988043 w 3988043"/>
              <a:gd name="connsiteY5" fmla="*/ 2592228 h 3988043"/>
              <a:gd name="connsiteX6" fmla="*/ 1994022 w 3988043"/>
              <a:gd name="connsiteY6" fmla="*/ 3988043 h 3988043"/>
              <a:gd name="connsiteX7" fmla="*/ 0 w 3988043"/>
              <a:gd name="connsiteY7" fmla="*/ 2592228 h 398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8043" h="3988043">
                <a:moveTo>
                  <a:pt x="1395815" y="0"/>
                </a:moveTo>
                <a:lnTo>
                  <a:pt x="1395815" y="997011"/>
                </a:lnTo>
                <a:lnTo>
                  <a:pt x="3988043" y="997011"/>
                </a:lnTo>
                <a:lnTo>
                  <a:pt x="3988043" y="2991032"/>
                </a:lnTo>
                <a:lnTo>
                  <a:pt x="1395815" y="2991032"/>
                </a:lnTo>
                <a:lnTo>
                  <a:pt x="1395815" y="3988043"/>
                </a:lnTo>
                <a:lnTo>
                  <a:pt x="0" y="1994022"/>
                </a:lnTo>
                <a:lnTo>
                  <a:pt x="1395815" y="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7044" tIns="1196147" rIns="199137" bIns="1196147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B Zar" pitchFamily="2" charset="-78"/>
              </a:rPr>
              <a:t>شرکت هلدینگ با دستان خود رأی می‌دهد.</a:t>
            </a:r>
            <a:endParaRPr lang="en-US" sz="28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هلدینگ در ایران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Pie 5"/>
          <p:cNvSpPr/>
          <p:nvPr/>
        </p:nvSpPr>
        <p:spPr>
          <a:xfrm>
            <a:off x="457200" y="688848"/>
            <a:ext cx="4187952" cy="4187952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2551176" y="688848"/>
            <a:ext cx="6089904" cy="4187952"/>
          </a:xfrm>
          <a:custGeom>
            <a:avLst/>
            <a:gdLst>
              <a:gd name="connsiteX0" fmla="*/ 0 w 6089904"/>
              <a:gd name="connsiteY0" fmla="*/ 0 h 4187952"/>
              <a:gd name="connsiteX1" fmla="*/ 6089904 w 6089904"/>
              <a:gd name="connsiteY1" fmla="*/ 0 h 4187952"/>
              <a:gd name="connsiteX2" fmla="*/ 6089904 w 6089904"/>
              <a:gd name="connsiteY2" fmla="*/ 4187952 h 4187952"/>
              <a:gd name="connsiteX3" fmla="*/ 0 w 6089904"/>
              <a:gd name="connsiteY3" fmla="*/ 4187952 h 4187952"/>
              <a:gd name="connsiteX4" fmla="*/ 0 w 6089904"/>
              <a:gd name="connsiteY4" fmla="*/ 0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904" h="4187952">
                <a:moveTo>
                  <a:pt x="0" y="0"/>
                </a:moveTo>
                <a:lnTo>
                  <a:pt x="6089904" y="0"/>
                </a:lnTo>
                <a:lnTo>
                  <a:pt x="6089904" y="4187952"/>
                </a:lnTo>
                <a:lnTo>
                  <a:pt x="0" y="41879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3030624" numCol="1" spcCol="1270" anchor="ctr" anchorCtr="0">
            <a:noAutofit/>
          </a:bodyPr>
          <a:lstStyle/>
          <a:p>
            <a:pPr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dirty="0" smtClean="0">
                <a:cs typeface="B Zar" pitchFamily="2" charset="-78"/>
              </a:rPr>
              <a:t>شرکت‌های بسیاری بدون بررسی سودآوری وارد هلدینگ می‌شوند.</a:t>
            </a:r>
            <a:endParaRPr lang="en-US" sz="2600" dirty="0" smtClean="0">
              <a:cs typeface="B Zar" pitchFamily="2" charset="-78"/>
            </a:endParaRPr>
          </a:p>
        </p:txBody>
      </p:sp>
      <p:sp>
        <p:nvSpPr>
          <p:cNvPr id="8" name="Pie 7"/>
          <p:cNvSpPr/>
          <p:nvPr/>
        </p:nvSpPr>
        <p:spPr>
          <a:xfrm>
            <a:off x="1190092" y="1945236"/>
            <a:ext cx="2722166" cy="2722166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2551176" y="1945236"/>
            <a:ext cx="6089904" cy="2722166"/>
          </a:xfrm>
          <a:custGeom>
            <a:avLst/>
            <a:gdLst>
              <a:gd name="connsiteX0" fmla="*/ 0 w 6089904"/>
              <a:gd name="connsiteY0" fmla="*/ 0 h 2722166"/>
              <a:gd name="connsiteX1" fmla="*/ 6089904 w 6089904"/>
              <a:gd name="connsiteY1" fmla="*/ 0 h 2722166"/>
              <a:gd name="connsiteX2" fmla="*/ 6089904 w 6089904"/>
              <a:gd name="connsiteY2" fmla="*/ 2722166 h 2722166"/>
              <a:gd name="connsiteX3" fmla="*/ 0 w 6089904"/>
              <a:gd name="connsiteY3" fmla="*/ 2722166 h 2722166"/>
              <a:gd name="connsiteX4" fmla="*/ 0 w 6089904"/>
              <a:gd name="connsiteY4" fmla="*/ 0 h 272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904" h="2722166">
                <a:moveTo>
                  <a:pt x="0" y="0"/>
                </a:moveTo>
                <a:lnTo>
                  <a:pt x="6089904" y="0"/>
                </a:lnTo>
                <a:lnTo>
                  <a:pt x="6089904" y="2722166"/>
                </a:lnTo>
                <a:lnTo>
                  <a:pt x="0" y="27221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5">
              <a:hueOff val="-7009648"/>
              <a:satOff val="10306"/>
              <a:lumOff val="882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1564842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Zar" pitchFamily="2" charset="-78"/>
              </a:rPr>
              <a:t>توجهی به نقش کنترل و ویژگی‌های هلدینگ نشده است.</a:t>
            </a:r>
            <a:endParaRPr lang="fa-IR" sz="2600" kern="1200" dirty="0">
              <a:cs typeface="B Zar" pitchFamily="2" charset="-78"/>
            </a:endParaRPr>
          </a:p>
        </p:txBody>
      </p:sp>
      <p:sp>
        <p:nvSpPr>
          <p:cNvPr id="10" name="Pie 9"/>
          <p:cNvSpPr/>
          <p:nvPr/>
        </p:nvSpPr>
        <p:spPr>
          <a:xfrm>
            <a:off x="1922983" y="3201620"/>
            <a:ext cx="1256384" cy="1256384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2551176" y="3201620"/>
            <a:ext cx="6089904" cy="1256384"/>
          </a:xfrm>
          <a:custGeom>
            <a:avLst/>
            <a:gdLst>
              <a:gd name="connsiteX0" fmla="*/ 0 w 6089904"/>
              <a:gd name="connsiteY0" fmla="*/ 0 h 1256384"/>
              <a:gd name="connsiteX1" fmla="*/ 6089904 w 6089904"/>
              <a:gd name="connsiteY1" fmla="*/ 0 h 1256384"/>
              <a:gd name="connsiteX2" fmla="*/ 6089904 w 6089904"/>
              <a:gd name="connsiteY2" fmla="*/ 1256384 h 1256384"/>
              <a:gd name="connsiteX3" fmla="*/ 0 w 6089904"/>
              <a:gd name="connsiteY3" fmla="*/ 1256384 h 1256384"/>
              <a:gd name="connsiteX4" fmla="*/ 0 w 6089904"/>
              <a:gd name="connsiteY4" fmla="*/ 0 h 125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9904" h="1256384">
                <a:moveTo>
                  <a:pt x="0" y="0"/>
                </a:moveTo>
                <a:lnTo>
                  <a:pt x="6089904" y="0"/>
                </a:lnTo>
                <a:lnTo>
                  <a:pt x="6089904" y="1256384"/>
                </a:lnTo>
                <a:lnTo>
                  <a:pt x="0" y="125638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5">
              <a:hueOff val="-14019296"/>
              <a:satOff val="20613"/>
              <a:lumOff val="176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Zar" pitchFamily="2" charset="-78"/>
              </a:rPr>
              <a:t>چه‌بسا هلدینگ‌ها که برای توسعۀ حوزۀ قدرت مدیران ایجاد می‌شود.</a:t>
            </a:r>
            <a:endParaRPr lang="en-US" sz="26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نقش هلدینگ</a:t>
            </a:r>
            <a:endParaRPr lang="fa-IR" dirty="0"/>
          </a:p>
        </p:txBody>
      </p:sp>
      <p:sp>
        <p:nvSpPr>
          <p:cNvPr id="14" name="Freeform 13"/>
          <p:cNvSpPr/>
          <p:nvPr/>
        </p:nvSpPr>
        <p:spPr>
          <a:xfrm>
            <a:off x="1389818" y="1634418"/>
            <a:ext cx="2180986" cy="2180986"/>
          </a:xfrm>
          <a:custGeom>
            <a:avLst/>
            <a:gdLst>
              <a:gd name="connsiteX0" fmla="*/ 0 w 2180986"/>
              <a:gd name="connsiteY0" fmla="*/ 1090493 h 2180986"/>
              <a:gd name="connsiteX1" fmla="*/ 319399 w 2180986"/>
              <a:gd name="connsiteY1" fmla="*/ 319398 h 2180986"/>
              <a:gd name="connsiteX2" fmla="*/ 1090495 w 2180986"/>
              <a:gd name="connsiteY2" fmla="*/ 1 h 2180986"/>
              <a:gd name="connsiteX3" fmla="*/ 1861590 w 2180986"/>
              <a:gd name="connsiteY3" fmla="*/ 319400 h 2180986"/>
              <a:gd name="connsiteX4" fmla="*/ 2180987 w 2180986"/>
              <a:gd name="connsiteY4" fmla="*/ 1090496 h 2180986"/>
              <a:gd name="connsiteX5" fmla="*/ 1861589 w 2180986"/>
              <a:gd name="connsiteY5" fmla="*/ 1861591 h 2180986"/>
              <a:gd name="connsiteX6" fmla="*/ 1090494 w 2180986"/>
              <a:gd name="connsiteY6" fmla="*/ 2180989 h 2180986"/>
              <a:gd name="connsiteX7" fmla="*/ 319399 w 2180986"/>
              <a:gd name="connsiteY7" fmla="*/ 1861590 h 2180986"/>
              <a:gd name="connsiteX8" fmla="*/ 2 w 2180986"/>
              <a:gd name="connsiteY8" fmla="*/ 1090494 h 2180986"/>
              <a:gd name="connsiteX9" fmla="*/ 0 w 2180986"/>
              <a:gd name="connsiteY9" fmla="*/ 1090493 h 218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0986" h="2180986">
                <a:moveTo>
                  <a:pt x="0" y="1090493"/>
                </a:moveTo>
                <a:cubicBezTo>
                  <a:pt x="0" y="801276"/>
                  <a:pt x="114892" y="523905"/>
                  <a:pt x="319399" y="319398"/>
                </a:cubicBezTo>
                <a:cubicBezTo>
                  <a:pt x="523906" y="114891"/>
                  <a:pt x="801278" y="1"/>
                  <a:pt x="1090495" y="1"/>
                </a:cubicBezTo>
                <a:cubicBezTo>
                  <a:pt x="1379712" y="1"/>
                  <a:pt x="1657083" y="114893"/>
                  <a:pt x="1861590" y="319400"/>
                </a:cubicBezTo>
                <a:cubicBezTo>
                  <a:pt x="2066097" y="523907"/>
                  <a:pt x="2180987" y="801279"/>
                  <a:pt x="2180987" y="1090496"/>
                </a:cubicBezTo>
                <a:cubicBezTo>
                  <a:pt x="2180987" y="1379713"/>
                  <a:pt x="2066096" y="1657084"/>
                  <a:pt x="1861589" y="1861591"/>
                </a:cubicBezTo>
                <a:cubicBezTo>
                  <a:pt x="1657082" y="2066098"/>
                  <a:pt x="1379710" y="2180989"/>
                  <a:pt x="1090494" y="2180989"/>
                </a:cubicBezTo>
                <a:cubicBezTo>
                  <a:pt x="801277" y="2180989"/>
                  <a:pt x="523906" y="2066098"/>
                  <a:pt x="319399" y="1861590"/>
                </a:cubicBezTo>
                <a:cubicBezTo>
                  <a:pt x="114892" y="1657083"/>
                  <a:pt x="1" y="1379711"/>
                  <a:pt x="2" y="1090494"/>
                </a:cubicBezTo>
                <a:cubicBezTo>
                  <a:pt x="1" y="1090494"/>
                  <a:pt x="1" y="1090493"/>
                  <a:pt x="0" y="109049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65118" tIns="365118" rIns="365118" bIns="365118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kern="1200" dirty="0" smtClean="0"/>
              <a:t>هلدینگ</a:t>
            </a:r>
            <a:endParaRPr lang="fa-IR" sz="36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1935065" y="759341"/>
            <a:ext cx="1090493" cy="1090493"/>
          </a:xfrm>
          <a:custGeom>
            <a:avLst/>
            <a:gdLst>
              <a:gd name="connsiteX0" fmla="*/ 0 w 1090493"/>
              <a:gd name="connsiteY0" fmla="*/ 545247 h 1090493"/>
              <a:gd name="connsiteX1" fmla="*/ 159700 w 1090493"/>
              <a:gd name="connsiteY1" fmla="*/ 159699 h 1090493"/>
              <a:gd name="connsiteX2" fmla="*/ 545248 w 1090493"/>
              <a:gd name="connsiteY2" fmla="*/ 0 h 1090493"/>
              <a:gd name="connsiteX3" fmla="*/ 930796 w 1090493"/>
              <a:gd name="connsiteY3" fmla="*/ 159700 h 1090493"/>
              <a:gd name="connsiteX4" fmla="*/ 1090495 w 1090493"/>
              <a:gd name="connsiteY4" fmla="*/ 545248 h 1090493"/>
              <a:gd name="connsiteX5" fmla="*/ 930796 w 1090493"/>
              <a:gd name="connsiteY5" fmla="*/ 930796 h 1090493"/>
              <a:gd name="connsiteX6" fmla="*/ 545248 w 1090493"/>
              <a:gd name="connsiteY6" fmla="*/ 1090495 h 1090493"/>
              <a:gd name="connsiteX7" fmla="*/ 159700 w 1090493"/>
              <a:gd name="connsiteY7" fmla="*/ 930796 h 1090493"/>
              <a:gd name="connsiteX8" fmla="*/ 1 w 1090493"/>
              <a:gd name="connsiteY8" fmla="*/ 545248 h 1090493"/>
              <a:gd name="connsiteX9" fmla="*/ 0 w 1090493"/>
              <a:gd name="connsiteY9" fmla="*/ 545247 h 109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493" h="1090493">
                <a:moveTo>
                  <a:pt x="0" y="545247"/>
                </a:moveTo>
                <a:cubicBezTo>
                  <a:pt x="0" y="400638"/>
                  <a:pt x="57446" y="261953"/>
                  <a:pt x="159700" y="159699"/>
                </a:cubicBezTo>
                <a:cubicBezTo>
                  <a:pt x="261954" y="57445"/>
                  <a:pt x="400640" y="0"/>
                  <a:pt x="545248" y="0"/>
                </a:cubicBezTo>
                <a:cubicBezTo>
                  <a:pt x="689857" y="0"/>
                  <a:pt x="828542" y="57446"/>
                  <a:pt x="930796" y="159700"/>
                </a:cubicBezTo>
                <a:cubicBezTo>
                  <a:pt x="1033050" y="261954"/>
                  <a:pt x="1090495" y="400640"/>
                  <a:pt x="1090495" y="545248"/>
                </a:cubicBezTo>
                <a:cubicBezTo>
                  <a:pt x="1090495" y="689857"/>
                  <a:pt x="1033049" y="828542"/>
                  <a:pt x="930796" y="930796"/>
                </a:cubicBezTo>
                <a:cubicBezTo>
                  <a:pt x="828542" y="1033050"/>
                  <a:pt x="689856" y="1090495"/>
                  <a:pt x="545248" y="1090495"/>
                </a:cubicBezTo>
                <a:cubicBezTo>
                  <a:pt x="400639" y="1090495"/>
                  <a:pt x="261954" y="1033049"/>
                  <a:pt x="159700" y="930796"/>
                </a:cubicBezTo>
                <a:cubicBezTo>
                  <a:pt x="57446" y="828542"/>
                  <a:pt x="1" y="689856"/>
                  <a:pt x="1" y="545248"/>
                </a:cubicBezTo>
                <a:lnTo>
                  <a:pt x="0" y="5452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alpha val="50000"/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alpha val="50000"/>
              <a:hueOff val="-7009648"/>
              <a:satOff val="10306"/>
              <a:lumOff val="8824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76209" tIns="176209" rIns="176209" bIns="176209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kern="1200" dirty="0" smtClean="0"/>
              <a:t>سهامداران</a:t>
            </a:r>
            <a:endParaRPr lang="fa-IR" sz="13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935065" y="3599989"/>
            <a:ext cx="1090493" cy="1090493"/>
          </a:xfrm>
          <a:custGeom>
            <a:avLst/>
            <a:gdLst>
              <a:gd name="connsiteX0" fmla="*/ 0 w 1090493"/>
              <a:gd name="connsiteY0" fmla="*/ 545247 h 1090493"/>
              <a:gd name="connsiteX1" fmla="*/ 159700 w 1090493"/>
              <a:gd name="connsiteY1" fmla="*/ 159699 h 1090493"/>
              <a:gd name="connsiteX2" fmla="*/ 545248 w 1090493"/>
              <a:gd name="connsiteY2" fmla="*/ 0 h 1090493"/>
              <a:gd name="connsiteX3" fmla="*/ 930796 w 1090493"/>
              <a:gd name="connsiteY3" fmla="*/ 159700 h 1090493"/>
              <a:gd name="connsiteX4" fmla="*/ 1090495 w 1090493"/>
              <a:gd name="connsiteY4" fmla="*/ 545248 h 1090493"/>
              <a:gd name="connsiteX5" fmla="*/ 930796 w 1090493"/>
              <a:gd name="connsiteY5" fmla="*/ 930796 h 1090493"/>
              <a:gd name="connsiteX6" fmla="*/ 545248 w 1090493"/>
              <a:gd name="connsiteY6" fmla="*/ 1090495 h 1090493"/>
              <a:gd name="connsiteX7" fmla="*/ 159700 w 1090493"/>
              <a:gd name="connsiteY7" fmla="*/ 930796 h 1090493"/>
              <a:gd name="connsiteX8" fmla="*/ 1 w 1090493"/>
              <a:gd name="connsiteY8" fmla="*/ 545248 h 1090493"/>
              <a:gd name="connsiteX9" fmla="*/ 0 w 1090493"/>
              <a:gd name="connsiteY9" fmla="*/ 545247 h 109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493" h="1090493">
                <a:moveTo>
                  <a:pt x="0" y="545247"/>
                </a:moveTo>
                <a:cubicBezTo>
                  <a:pt x="0" y="400638"/>
                  <a:pt x="57446" y="261953"/>
                  <a:pt x="159700" y="159699"/>
                </a:cubicBezTo>
                <a:cubicBezTo>
                  <a:pt x="261954" y="57445"/>
                  <a:pt x="400640" y="0"/>
                  <a:pt x="545248" y="0"/>
                </a:cubicBezTo>
                <a:cubicBezTo>
                  <a:pt x="689857" y="0"/>
                  <a:pt x="828542" y="57446"/>
                  <a:pt x="930796" y="159700"/>
                </a:cubicBezTo>
                <a:cubicBezTo>
                  <a:pt x="1033050" y="261954"/>
                  <a:pt x="1090495" y="400640"/>
                  <a:pt x="1090495" y="545248"/>
                </a:cubicBezTo>
                <a:cubicBezTo>
                  <a:pt x="1090495" y="689857"/>
                  <a:pt x="1033049" y="828542"/>
                  <a:pt x="930796" y="930796"/>
                </a:cubicBezTo>
                <a:cubicBezTo>
                  <a:pt x="828542" y="1033050"/>
                  <a:pt x="689856" y="1090495"/>
                  <a:pt x="545248" y="1090495"/>
                </a:cubicBezTo>
                <a:cubicBezTo>
                  <a:pt x="400639" y="1090495"/>
                  <a:pt x="261954" y="1033049"/>
                  <a:pt x="159700" y="930796"/>
                </a:cubicBezTo>
                <a:cubicBezTo>
                  <a:pt x="57446" y="828542"/>
                  <a:pt x="1" y="689856"/>
                  <a:pt x="1" y="545248"/>
                </a:cubicBezTo>
                <a:lnTo>
                  <a:pt x="0" y="5452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alpha val="50000"/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alpha val="50000"/>
              <a:hueOff val="-14019296"/>
              <a:satOff val="20613"/>
              <a:lumOff val="17647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76209" tIns="176209" rIns="176209" bIns="176209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kern="1200" dirty="0" smtClean="0"/>
              <a:t>کسب و کارها</a:t>
            </a:r>
            <a:endParaRPr lang="fa-IR" sz="13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630826" y="1634418"/>
            <a:ext cx="2180986" cy="2180986"/>
          </a:xfrm>
          <a:custGeom>
            <a:avLst/>
            <a:gdLst>
              <a:gd name="connsiteX0" fmla="*/ 0 w 2180986"/>
              <a:gd name="connsiteY0" fmla="*/ 1090493 h 2180986"/>
              <a:gd name="connsiteX1" fmla="*/ 319399 w 2180986"/>
              <a:gd name="connsiteY1" fmla="*/ 319398 h 2180986"/>
              <a:gd name="connsiteX2" fmla="*/ 1090495 w 2180986"/>
              <a:gd name="connsiteY2" fmla="*/ 1 h 2180986"/>
              <a:gd name="connsiteX3" fmla="*/ 1861590 w 2180986"/>
              <a:gd name="connsiteY3" fmla="*/ 319400 h 2180986"/>
              <a:gd name="connsiteX4" fmla="*/ 2180987 w 2180986"/>
              <a:gd name="connsiteY4" fmla="*/ 1090496 h 2180986"/>
              <a:gd name="connsiteX5" fmla="*/ 1861589 w 2180986"/>
              <a:gd name="connsiteY5" fmla="*/ 1861591 h 2180986"/>
              <a:gd name="connsiteX6" fmla="*/ 1090494 w 2180986"/>
              <a:gd name="connsiteY6" fmla="*/ 2180989 h 2180986"/>
              <a:gd name="connsiteX7" fmla="*/ 319399 w 2180986"/>
              <a:gd name="connsiteY7" fmla="*/ 1861590 h 2180986"/>
              <a:gd name="connsiteX8" fmla="*/ 2 w 2180986"/>
              <a:gd name="connsiteY8" fmla="*/ 1090494 h 2180986"/>
              <a:gd name="connsiteX9" fmla="*/ 0 w 2180986"/>
              <a:gd name="connsiteY9" fmla="*/ 1090493 h 218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0986" h="2180986">
                <a:moveTo>
                  <a:pt x="0" y="1090493"/>
                </a:moveTo>
                <a:cubicBezTo>
                  <a:pt x="0" y="801276"/>
                  <a:pt x="114892" y="523905"/>
                  <a:pt x="319399" y="319398"/>
                </a:cubicBezTo>
                <a:cubicBezTo>
                  <a:pt x="523906" y="114891"/>
                  <a:pt x="801278" y="1"/>
                  <a:pt x="1090495" y="1"/>
                </a:cubicBezTo>
                <a:cubicBezTo>
                  <a:pt x="1379712" y="1"/>
                  <a:pt x="1657083" y="114893"/>
                  <a:pt x="1861590" y="319400"/>
                </a:cubicBezTo>
                <a:cubicBezTo>
                  <a:pt x="2066097" y="523907"/>
                  <a:pt x="2180987" y="801279"/>
                  <a:pt x="2180987" y="1090496"/>
                </a:cubicBezTo>
                <a:cubicBezTo>
                  <a:pt x="2180987" y="1379713"/>
                  <a:pt x="2066096" y="1657084"/>
                  <a:pt x="1861589" y="1861591"/>
                </a:cubicBezTo>
                <a:cubicBezTo>
                  <a:pt x="1657082" y="2066098"/>
                  <a:pt x="1379710" y="2180989"/>
                  <a:pt x="1090494" y="2180989"/>
                </a:cubicBezTo>
                <a:cubicBezTo>
                  <a:pt x="801277" y="2180989"/>
                  <a:pt x="523906" y="2066098"/>
                  <a:pt x="319399" y="1861590"/>
                </a:cubicBezTo>
                <a:cubicBezTo>
                  <a:pt x="114892" y="1657083"/>
                  <a:pt x="1" y="1379711"/>
                  <a:pt x="2" y="1090494"/>
                </a:cubicBezTo>
                <a:cubicBezTo>
                  <a:pt x="1" y="1090494"/>
                  <a:pt x="1" y="1090493"/>
                  <a:pt x="0" y="109049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65118" tIns="365118" rIns="365118" bIns="365118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kern="1200" dirty="0" smtClean="0"/>
              <a:t>مدیر</a:t>
            </a:r>
            <a:endParaRPr lang="fa-IR" sz="36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6176073" y="759341"/>
            <a:ext cx="1090493" cy="1090493"/>
          </a:xfrm>
          <a:custGeom>
            <a:avLst/>
            <a:gdLst>
              <a:gd name="connsiteX0" fmla="*/ 0 w 1090493"/>
              <a:gd name="connsiteY0" fmla="*/ 545247 h 1090493"/>
              <a:gd name="connsiteX1" fmla="*/ 159700 w 1090493"/>
              <a:gd name="connsiteY1" fmla="*/ 159699 h 1090493"/>
              <a:gd name="connsiteX2" fmla="*/ 545248 w 1090493"/>
              <a:gd name="connsiteY2" fmla="*/ 0 h 1090493"/>
              <a:gd name="connsiteX3" fmla="*/ 930796 w 1090493"/>
              <a:gd name="connsiteY3" fmla="*/ 159700 h 1090493"/>
              <a:gd name="connsiteX4" fmla="*/ 1090495 w 1090493"/>
              <a:gd name="connsiteY4" fmla="*/ 545248 h 1090493"/>
              <a:gd name="connsiteX5" fmla="*/ 930796 w 1090493"/>
              <a:gd name="connsiteY5" fmla="*/ 930796 h 1090493"/>
              <a:gd name="connsiteX6" fmla="*/ 545248 w 1090493"/>
              <a:gd name="connsiteY6" fmla="*/ 1090495 h 1090493"/>
              <a:gd name="connsiteX7" fmla="*/ 159700 w 1090493"/>
              <a:gd name="connsiteY7" fmla="*/ 930796 h 1090493"/>
              <a:gd name="connsiteX8" fmla="*/ 1 w 1090493"/>
              <a:gd name="connsiteY8" fmla="*/ 545248 h 1090493"/>
              <a:gd name="connsiteX9" fmla="*/ 0 w 1090493"/>
              <a:gd name="connsiteY9" fmla="*/ 545247 h 109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493" h="1090493">
                <a:moveTo>
                  <a:pt x="0" y="545247"/>
                </a:moveTo>
                <a:cubicBezTo>
                  <a:pt x="0" y="400638"/>
                  <a:pt x="57446" y="261953"/>
                  <a:pt x="159700" y="159699"/>
                </a:cubicBezTo>
                <a:cubicBezTo>
                  <a:pt x="261954" y="57445"/>
                  <a:pt x="400640" y="0"/>
                  <a:pt x="545248" y="0"/>
                </a:cubicBezTo>
                <a:cubicBezTo>
                  <a:pt x="689857" y="0"/>
                  <a:pt x="828542" y="57446"/>
                  <a:pt x="930796" y="159700"/>
                </a:cubicBezTo>
                <a:cubicBezTo>
                  <a:pt x="1033050" y="261954"/>
                  <a:pt x="1090495" y="400640"/>
                  <a:pt x="1090495" y="545248"/>
                </a:cubicBezTo>
                <a:cubicBezTo>
                  <a:pt x="1090495" y="689857"/>
                  <a:pt x="1033049" y="828542"/>
                  <a:pt x="930796" y="930796"/>
                </a:cubicBezTo>
                <a:cubicBezTo>
                  <a:pt x="828542" y="1033050"/>
                  <a:pt x="689856" y="1090495"/>
                  <a:pt x="545248" y="1090495"/>
                </a:cubicBezTo>
                <a:cubicBezTo>
                  <a:pt x="400639" y="1090495"/>
                  <a:pt x="261954" y="1033049"/>
                  <a:pt x="159700" y="930796"/>
                </a:cubicBezTo>
                <a:cubicBezTo>
                  <a:pt x="57446" y="828542"/>
                  <a:pt x="1" y="689856"/>
                  <a:pt x="1" y="545248"/>
                </a:cubicBezTo>
                <a:lnTo>
                  <a:pt x="0" y="5452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76209" tIns="176209" rIns="176209" bIns="176209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kern="1200" dirty="0" smtClean="0"/>
              <a:t>سهامداران</a:t>
            </a:r>
            <a:endParaRPr lang="fa-IR" sz="13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6176073" y="3599989"/>
            <a:ext cx="1090493" cy="1090493"/>
          </a:xfrm>
          <a:custGeom>
            <a:avLst/>
            <a:gdLst>
              <a:gd name="connsiteX0" fmla="*/ 0 w 1090493"/>
              <a:gd name="connsiteY0" fmla="*/ 545247 h 1090493"/>
              <a:gd name="connsiteX1" fmla="*/ 159700 w 1090493"/>
              <a:gd name="connsiteY1" fmla="*/ 159699 h 1090493"/>
              <a:gd name="connsiteX2" fmla="*/ 545248 w 1090493"/>
              <a:gd name="connsiteY2" fmla="*/ 0 h 1090493"/>
              <a:gd name="connsiteX3" fmla="*/ 930796 w 1090493"/>
              <a:gd name="connsiteY3" fmla="*/ 159700 h 1090493"/>
              <a:gd name="connsiteX4" fmla="*/ 1090495 w 1090493"/>
              <a:gd name="connsiteY4" fmla="*/ 545248 h 1090493"/>
              <a:gd name="connsiteX5" fmla="*/ 930796 w 1090493"/>
              <a:gd name="connsiteY5" fmla="*/ 930796 h 1090493"/>
              <a:gd name="connsiteX6" fmla="*/ 545248 w 1090493"/>
              <a:gd name="connsiteY6" fmla="*/ 1090495 h 1090493"/>
              <a:gd name="connsiteX7" fmla="*/ 159700 w 1090493"/>
              <a:gd name="connsiteY7" fmla="*/ 930796 h 1090493"/>
              <a:gd name="connsiteX8" fmla="*/ 1 w 1090493"/>
              <a:gd name="connsiteY8" fmla="*/ 545248 h 1090493"/>
              <a:gd name="connsiteX9" fmla="*/ 0 w 1090493"/>
              <a:gd name="connsiteY9" fmla="*/ 545247 h 109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493" h="1090493">
                <a:moveTo>
                  <a:pt x="0" y="545247"/>
                </a:moveTo>
                <a:cubicBezTo>
                  <a:pt x="0" y="400638"/>
                  <a:pt x="57446" y="261953"/>
                  <a:pt x="159700" y="159699"/>
                </a:cubicBezTo>
                <a:cubicBezTo>
                  <a:pt x="261954" y="57445"/>
                  <a:pt x="400640" y="0"/>
                  <a:pt x="545248" y="0"/>
                </a:cubicBezTo>
                <a:cubicBezTo>
                  <a:pt x="689857" y="0"/>
                  <a:pt x="828542" y="57446"/>
                  <a:pt x="930796" y="159700"/>
                </a:cubicBezTo>
                <a:cubicBezTo>
                  <a:pt x="1033050" y="261954"/>
                  <a:pt x="1090495" y="400640"/>
                  <a:pt x="1090495" y="545248"/>
                </a:cubicBezTo>
                <a:cubicBezTo>
                  <a:pt x="1090495" y="689857"/>
                  <a:pt x="1033049" y="828542"/>
                  <a:pt x="930796" y="930796"/>
                </a:cubicBezTo>
                <a:cubicBezTo>
                  <a:pt x="828542" y="1033050"/>
                  <a:pt x="689856" y="1090495"/>
                  <a:pt x="545248" y="1090495"/>
                </a:cubicBezTo>
                <a:cubicBezTo>
                  <a:pt x="400639" y="1090495"/>
                  <a:pt x="261954" y="1033049"/>
                  <a:pt x="159700" y="930796"/>
                </a:cubicBezTo>
                <a:cubicBezTo>
                  <a:pt x="57446" y="828542"/>
                  <a:pt x="1" y="689856"/>
                  <a:pt x="1" y="545248"/>
                </a:cubicBezTo>
                <a:lnTo>
                  <a:pt x="0" y="54524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76209" tIns="176209" rIns="176209" bIns="176209" numCol="1" spcCol="1270" anchor="ctr" anchorCtr="0">
            <a:noAutofit/>
          </a:bodyPr>
          <a:lstStyle/>
          <a:p>
            <a:pPr lvl="0" algn="ctr" defTabSz="577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300" kern="1200" dirty="0" smtClean="0"/>
              <a:t>کسب و کار</a:t>
            </a:r>
            <a:endParaRPr lang="fa-IR" sz="1300" kern="1200" dirty="0"/>
          </a:p>
        </p:txBody>
      </p:sp>
      <p:sp>
        <p:nvSpPr>
          <p:cNvPr id="8" name="Equal 7"/>
          <p:cNvSpPr/>
          <p:nvPr/>
        </p:nvSpPr>
        <p:spPr>
          <a:xfrm rot="16200000">
            <a:off x="3505200" y="2133600"/>
            <a:ext cx="2286000" cy="1447800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0" grpId="0" animBg="1"/>
      <p:bldP spid="11" grpId="0" animBg="1"/>
      <p:bldP spid="12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معمای هلدینگ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lvl="0"/>
            <a:endParaRPr lang="fa-IR" dirty="0" smtClean="0"/>
          </a:p>
          <a:p>
            <a:pPr>
              <a:buNone/>
            </a:pPr>
            <a:endParaRPr lang="fa-IR" dirty="0"/>
          </a:p>
        </p:txBody>
      </p:sp>
      <p:grpSp>
        <p:nvGrpSpPr>
          <p:cNvPr id="4" name="Diagram group"/>
          <p:cNvGrpSpPr/>
          <p:nvPr/>
        </p:nvGrpSpPr>
        <p:grpSpPr>
          <a:xfrm>
            <a:off x="5400958" y="1295400"/>
            <a:ext cx="2981042" cy="2981042"/>
            <a:chOff x="5198502" y="603454"/>
            <a:chExt cx="2981042" cy="2981042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5198502" y="603454"/>
              <a:ext cx="2981042" cy="2981042"/>
              <a:chOff x="5198502" y="603454"/>
              <a:chExt cx="2981042" cy="2981042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198502" y="603454"/>
                <a:ext cx="2981042" cy="2981042"/>
              </a:xfrm>
              <a:prstGeom prst="ellipse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9067202"/>
                  <a:satOff val="5236"/>
                  <a:lumOff val="-9607"/>
                  <a:alphaOff val="0"/>
                </a:schemeClr>
              </a:fillRef>
              <a:effectRef idx="1">
                <a:schemeClr val="accent2">
                  <a:hueOff val="-9067202"/>
                  <a:satOff val="5236"/>
                  <a:lumOff val="-9607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7" name="Oval 4"/>
              <p:cNvSpPr/>
              <p:nvPr/>
            </p:nvSpPr>
            <p:spPr>
              <a:xfrm>
                <a:off x="5635066" y="1040017"/>
                <a:ext cx="2107914" cy="210791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40640" tIns="40640" rIns="40640" bIns="40640" numCol="1" spcCol="1270" anchor="ctr" anchorCtr="0">
                <a:noAutofit/>
              </a:bodyPr>
              <a:lstStyle/>
              <a:p>
                <a:pPr lvl="0" algn="ctr" defTabSz="14224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3200" kern="1200" dirty="0" smtClean="0">
                    <a:cs typeface="B Zar" pitchFamily="2" charset="-78"/>
                  </a:rPr>
                  <a:t>مجموع ارزش کسب و کارهای مستقل</a:t>
                </a:r>
                <a:endParaRPr lang="fa-IR" sz="3200" kern="1200" dirty="0">
                  <a:cs typeface="B Zar" pitchFamily="2" charset="-78"/>
                </a:endParaRPr>
              </a:p>
            </p:txBody>
          </p:sp>
        </p:grpSp>
      </p:grpSp>
      <p:grpSp>
        <p:nvGrpSpPr>
          <p:cNvPr id="8" name="Diagram group"/>
          <p:cNvGrpSpPr/>
          <p:nvPr/>
        </p:nvGrpSpPr>
        <p:grpSpPr>
          <a:xfrm>
            <a:off x="685800" y="1371600"/>
            <a:ext cx="2981042" cy="2981042"/>
            <a:chOff x="4334" y="603454"/>
            <a:chExt cx="2981042" cy="2981042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9" name="Group 8"/>
            <p:cNvGrpSpPr/>
            <p:nvPr/>
          </p:nvGrpSpPr>
          <p:grpSpPr>
            <a:xfrm>
              <a:off x="4334" y="603454"/>
              <a:ext cx="2981042" cy="2981042"/>
              <a:chOff x="4334" y="603454"/>
              <a:chExt cx="2981042" cy="2981042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334" y="603454"/>
                <a:ext cx="2981042" cy="2981042"/>
              </a:xfrm>
              <a:prstGeom prst="ellipse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1" name="Oval 4"/>
              <p:cNvSpPr/>
              <p:nvPr/>
            </p:nvSpPr>
            <p:spPr>
              <a:xfrm>
                <a:off x="440898" y="1040017"/>
                <a:ext cx="2107914" cy="210791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40640" tIns="40640" rIns="40640" bIns="40640" numCol="1" spcCol="1270" anchor="ctr" anchorCtr="0">
                <a:noAutofit/>
              </a:bodyPr>
              <a:lstStyle/>
              <a:p>
                <a:pPr lvl="0" algn="ctr" defTabSz="14224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3200" kern="1200" dirty="0" smtClean="0">
                    <a:cs typeface="B Zar" pitchFamily="2" charset="-78"/>
                  </a:rPr>
                  <a:t>ارزش سبد کسب و کارها</a:t>
                </a:r>
                <a:endParaRPr lang="fa-IR" sz="3200" kern="1200" dirty="0">
                  <a:cs typeface="B Zar" pitchFamily="2" charset="-78"/>
                </a:endParaRPr>
              </a:p>
            </p:txBody>
          </p:sp>
        </p:grpSp>
      </p:grpSp>
      <p:sp>
        <p:nvSpPr>
          <p:cNvPr id="12" name="Equal 11"/>
          <p:cNvSpPr/>
          <p:nvPr/>
        </p:nvSpPr>
        <p:spPr>
          <a:xfrm>
            <a:off x="3886200" y="2133600"/>
            <a:ext cx="1295400" cy="1295400"/>
          </a:xfrm>
          <a:prstGeom prst="mathEqua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L-Shape 12"/>
          <p:cNvSpPr/>
          <p:nvPr/>
        </p:nvSpPr>
        <p:spPr>
          <a:xfrm rot="3106888">
            <a:off x="4240611" y="2272136"/>
            <a:ext cx="1295400" cy="1143000"/>
          </a:xfrm>
          <a:prstGeom prst="corne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L-Shape 13"/>
          <p:cNvSpPr/>
          <p:nvPr/>
        </p:nvSpPr>
        <p:spPr>
          <a:xfrm rot="13721807">
            <a:off x="3638136" y="2273485"/>
            <a:ext cx="1295400" cy="1143000"/>
          </a:xfrm>
          <a:prstGeom prst="corne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3200400" y="685800"/>
            <a:ext cx="282013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0" b="1" dirty="0" smtClean="0">
                <a:ln w="1143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fa-IR" sz="30000" b="1" dirty="0">
              <a:ln w="11430"/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3276600" y="533400"/>
            <a:ext cx="2286000" cy="1295400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Zar" pitchFamily="2" charset="-78"/>
              </a:rPr>
              <a:t>هم‌افزایی</a:t>
            </a:r>
            <a:endParaRPr lang="en-US" sz="2800" dirty="0" smtClean="0">
              <a:cs typeface="B Zar" pitchFamily="2" charset="-78"/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3352800" y="3962400"/>
            <a:ext cx="2286000" cy="1295400"/>
          </a:xfrm>
          <a:prstGeom prst="wedgeEllipseCallout">
            <a:avLst>
              <a:gd name="adj1" fmla="val 23542"/>
              <a:gd name="adj2" fmla="val -6654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Zar" pitchFamily="2" charset="-78"/>
              </a:rPr>
              <a:t>هم‌کاهی</a:t>
            </a:r>
            <a:endParaRPr lang="en-US" sz="2800" dirty="0" smtClean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3" presetClass="exit" presetSubtype="3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4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4" grpId="2" animBg="1"/>
      <p:bldP spid="14" grpId="3" animBg="1"/>
      <p:bldP spid="15" grpId="0"/>
      <p:bldP spid="17" grpId="0" animBg="1"/>
      <p:bldP spid="17" grpId="1" animBg="1"/>
      <p:bldP spid="21" grpId="4" animBg="1"/>
      <p:bldP spid="21" grpId="5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سطوح اهداف</a:t>
            </a:r>
            <a:endParaRPr lang="fa-IR" dirty="0"/>
          </a:p>
        </p:txBody>
      </p:sp>
      <p:sp>
        <p:nvSpPr>
          <p:cNvPr id="5" name="Isosceles Triangle 4"/>
          <p:cNvSpPr/>
          <p:nvPr/>
        </p:nvSpPr>
        <p:spPr>
          <a:xfrm>
            <a:off x="2186787" y="536448"/>
            <a:ext cx="4187952" cy="4187952"/>
          </a:xfrm>
          <a:prstGeom prst="triangl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Freeform 5"/>
          <p:cNvSpPr/>
          <p:nvPr/>
        </p:nvSpPr>
        <p:spPr>
          <a:xfrm>
            <a:off x="4280763" y="955652"/>
            <a:ext cx="2722168" cy="1488686"/>
          </a:xfrm>
          <a:custGeom>
            <a:avLst/>
            <a:gdLst>
              <a:gd name="connsiteX0" fmla="*/ 0 w 2722168"/>
              <a:gd name="connsiteY0" fmla="*/ 248119 h 1488686"/>
              <a:gd name="connsiteX1" fmla="*/ 72673 w 2722168"/>
              <a:gd name="connsiteY1" fmla="*/ 72672 h 1488686"/>
              <a:gd name="connsiteX2" fmla="*/ 248120 w 2722168"/>
              <a:gd name="connsiteY2" fmla="*/ 0 h 1488686"/>
              <a:gd name="connsiteX3" fmla="*/ 2474049 w 2722168"/>
              <a:gd name="connsiteY3" fmla="*/ 0 h 1488686"/>
              <a:gd name="connsiteX4" fmla="*/ 2649496 w 2722168"/>
              <a:gd name="connsiteY4" fmla="*/ 72673 h 1488686"/>
              <a:gd name="connsiteX5" fmla="*/ 2722168 w 2722168"/>
              <a:gd name="connsiteY5" fmla="*/ 248120 h 1488686"/>
              <a:gd name="connsiteX6" fmla="*/ 2722168 w 2722168"/>
              <a:gd name="connsiteY6" fmla="*/ 1240567 h 1488686"/>
              <a:gd name="connsiteX7" fmla="*/ 2649496 w 2722168"/>
              <a:gd name="connsiteY7" fmla="*/ 1416014 h 1488686"/>
              <a:gd name="connsiteX8" fmla="*/ 2474049 w 2722168"/>
              <a:gd name="connsiteY8" fmla="*/ 1488686 h 1488686"/>
              <a:gd name="connsiteX9" fmla="*/ 248119 w 2722168"/>
              <a:gd name="connsiteY9" fmla="*/ 1488686 h 1488686"/>
              <a:gd name="connsiteX10" fmla="*/ 72672 w 2722168"/>
              <a:gd name="connsiteY10" fmla="*/ 1416013 h 1488686"/>
              <a:gd name="connsiteX11" fmla="*/ 0 w 2722168"/>
              <a:gd name="connsiteY11" fmla="*/ 1240566 h 1488686"/>
              <a:gd name="connsiteX12" fmla="*/ 0 w 2722168"/>
              <a:gd name="connsiteY12" fmla="*/ 248119 h 148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1488686">
                <a:moveTo>
                  <a:pt x="0" y="248119"/>
                </a:moveTo>
                <a:cubicBezTo>
                  <a:pt x="0" y="182314"/>
                  <a:pt x="26141" y="119204"/>
                  <a:pt x="72673" y="72672"/>
                </a:cubicBezTo>
                <a:cubicBezTo>
                  <a:pt x="119204" y="26141"/>
                  <a:pt x="182315" y="0"/>
                  <a:pt x="248120" y="0"/>
                </a:cubicBezTo>
                <a:lnTo>
                  <a:pt x="2474049" y="0"/>
                </a:lnTo>
                <a:cubicBezTo>
                  <a:pt x="2539854" y="0"/>
                  <a:pt x="2602964" y="26141"/>
                  <a:pt x="2649496" y="72673"/>
                </a:cubicBezTo>
                <a:cubicBezTo>
                  <a:pt x="2696027" y="119204"/>
                  <a:pt x="2722168" y="182315"/>
                  <a:pt x="2722168" y="248120"/>
                </a:cubicBezTo>
                <a:lnTo>
                  <a:pt x="2722168" y="1240567"/>
                </a:lnTo>
                <a:cubicBezTo>
                  <a:pt x="2722168" y="1306372"/>
                  <a:pt x="2696027" y="1369482"/>
                  <a:pt x="2649496" y="1416014"/>
                </a:cubicBezTo>
                <a:cubicBezTo>
                  <a:pt x="2602965" y="1462545"/>
                  <a:pt x="2539855" y="1488686"/>
                  <a:pt x="2474049" y="1488686"/>
                </a:cubicBezTo>
                <a:lnTo>
                  <a:pt x="248119" y="1488686"/>
                </a:lnTo>
                <a:cubicBezTo>
                  <a:pt x="182314" y="1488686"/>
                  <a:pt x="119204" y="1462545"/>
                  <a:pt x="72672" y="1416013"/>
                </a:cubicBezTo>
                <a:cubicBezTo>
                  <a:pt x="26141" y="1369482"/>
                  <a:pt x="0" y="1306372"/>
                  <a:pt x="0" y="1240566"/>
                </a:cubicBezTo>
                <a:lnTo>
                  <a:pt x="0" y="2481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632" tIns="133632" rIns="133632" bIns="133632" numCol="1" spcCol="1270" anchor="t" anchorCtr="0">
            <a:noAutofit/>
          </a:bodyPr>
          <a:lstStyle/>
          <a:p>
            <a:pPr lvl="0" algn="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هدف اولیه</a:t>
            </a:r>
            <a:endParaRPr lang="fa-IR" sz="2200" kern="1200" dirty="0"/>
          </a:p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خلق ارزش بیشتر نسبت به کسب و کارهای مستقل</a:t>
            </a:r>
            <a:endParaRPr lang="fa-IR" sz="1600" kern="1200" dirty="0"/>
          </a:p>
        </p:txBody>
      </p:sp>
      <p:sp>
        <p:nvSpPr>
          <p:cNvPr id="7" name="Freeform 6"/>
          <p:cNvSpPr/>
          <p:nvPr/>
        </p:nvSpPr>
        <p:spPr>
          <a:xfrm>
            <a:off x="4280763" y="2630424"/>
            <a:ext cx="2722168" cy="1488686"/>
          </a:xfrm>
          <a:custGeom>
            <a:avLst/>
            <a:gdLst>
              <a:gd name="connsiteX0" fmla="*/ 0 w 2722168"/>
              <a:gd name="connsiteY0" fmla="*/ 248119 h 1488686"/>
              <a:gd name="connsiteX1" fmla="*/ 72673 w 2722168"/>
              <a:gd name="connsiteY1" fmla="*/ 72672 h 1488686"/>
              <a:gd name="connsiteX2" fmla="*/ 248120 w 2722168"/>
              <a:gd name="connsiteY2" fmla="*/ 0 h 1488686"/>
              <a:gd name="connsiteX3" fmla="*/ 2474049 w 2722168"/>
              <a:gd name="connsiteY3" fmla="*/ 0 h 1488686"/>
              <a:gd name="connsiteX4" fmla="*/ 2649496 w 2722168"/>
              <a:gd name="connsiteY4" fmla="*/ 72673 h 1488686"/>
              <a:gd name="connsiteX5" fmla="*/ 2722168 w 2722168"/>
              <a:gd name="connsiteY5" fmla="*/ 248120 h 1488686"/>
              <a:gd name="connsiteX6" fmla="*/ 2722168 w 2722168"/>
              <a:gd name="connsiteY6" fmla="*/ 1240567 h 1488686"/>
              <a:gd name="connsiteX7" fmla="*/ 2649496 w 2722168"/>
              <a:gd name="connsiteY7" fmla="*/ 1416014 h 1488686"/>
              <a:gd name="connsiteX8" fmla="*/ 2474049 w 2722168"/>
              <a:gd name="connsiteY8" fmla="*/ 1488686 h 1488686"/>
              <a:gd name="connsiteX9" fmla="*/ 248119 w 2722168"/>
              <a:gd name="connsiteY9" fmla="*/ 1488686 h 1488686"/>
              <a:gd name="connsiteX10" fmla="*/ 72672 w 2722168"/>
              <a:gd name="connsiteY10" fmla="*/ 1416013 h 1488686"/>
              <a:gd name="connsiteX11" fmla="*/ 0 w 2722168"/>
              <a:gd name="connsiteY11" fmla="*/ 1240566 h 1488686"/>
              <a:gd name="connsiteX12" fmla="*/ 0 w 2722168"/>
              <a:gd name="connsiteY12" fmla="*/ 248119 h 148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1488686">
                <a:moveTo>
                  <a:pt x="0" y="248119"/>
                </a:moveTo>
                <a:cubicBezTo>
                  <a:pt x="0" y="182314"/>
                  <a:pt x="26141" y="119204"/>
                  <a:pt x="72673" y="72672"/>
                </a:cubicBezTo>
                <a:cubicBezTo>
                  <a:pt x="119204" y="26141"/>
                  <a:pt x="182315" y="0"/>
                  <a:pt x="248120" y="0"/>
                </a:cubicBezTo>
                <a:lnTo>
                  <a:pt x="2474049" y="0"/>
                </a:lnTo>
                <a:cubicBezTo>
                  <a:pt x="2539854" y="0"/>
                  <a:pt x="2602964" y="26141"/>
                  <a:pt x="2649496" y="72673"/>
                </a:cubicBezTo>
                <a:cubicBezTo>
                  <a:pt x="2696027" y="119204"/>
                  <a:pt x="2722168" y="182315"/>
                  <a:pt x="2722168" y="248120"/>
                </a:cubicBezTo>
                <a:lnTo>
                  <a:pt x="2722168" y="1240567"/>
                </a:lnTo>
                <a:cubicBezTo>
                  <a:pt x="2722168" y="1306372"/>
                  <a:pt x="2696027" y="1369482"/>
                  <a:pt x="2649496" y="1416014"/>
                </a:cubicBezTo>
                <a:cubicBezTo>
                  <a:pt x="2602965" y="1462545"/>
                  <a:pt x="2539855" y="1488686"/>
                  <a:pt x="2474049" y="1488686"/>
                </a:cubicBezTo>
                <a:lnTo>
                  <a:pt x="248119" y="1488686"/>
                </a:lnTo>
                <a:cubicBezTo>
                  <a:pt x="182314" y="1488686"/>
                  <a:pt x="119204" y="1462545"/>
                  <a:pt x="72672" y="1416013"/>
                </a:cubicBezTo>
                <a:cubicBezTo>
                  <a:pt x="26141" y="1369482"/>
                  <a:pt x="0" y="1306372"/>
                  <a:pt x="0" y="1240566"/>
                </a:cubicBezTo>
                <a:lnTo>
                  <a:pt x="0" y="2481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-9067202"/>
              <a:satOff val="5236"/>
              <a:lumOff val="-960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632" tIns="133632" rIns="133632" bIns="133632" numCol="1" spcCol="1270" anchor="t" anchorCtr="0">
            <a:noAutofit/>
          </a:bodyPr>
          <a:lstStyle/>
          <a:p>
            <a:pPr lvl="0" algn="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هدف ایده‌آل</a:t>
            </a:r>
            <a:endParaRPr lang="fa-IR" sz="2200" kern="1200" dirty="0"/>
          </a:p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kern="1200" dirty="0" smtClean="0"/>
              <a:t>خلق ارزش بیشتر نسبت به هلدینگ‌های رقیب</a:t>
            </a:r>
            <a:endParaRPr lang="en-US" sz="1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روش‌های خلق ارزش در شرکت‌های مادر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4893" y="530352"/>
            <a:ext cx="1936079" cy="4187952"/>
          </a:xfrm>
          <a:custGeom>
            <a:avLst/>
            <a:gdLst>
              <a:gd name="connsiteX0" fmla="*/ 0 w 1936079"/>
              <a:gd name="connsiteY0" fmla="*/ 193608 h 4187952"/>
              <a:gd name="connsiteX1" fmla="*/ 56707 w 1936079"/>
              <a:gd name="connsiteY1" fmla="*/ 56706 h 4187952"/>
              <a:gd name="connsiteX2" fmla="*/ 193609 w 1936079"/>
              <a:gd name="connsiteY2" fmla="*/ 0 h 4187952"/>
              <a:gd name="connsiteX3" fmla="*/ 1742471 w 1936079"/>
              <a:gd name="connsiteY3" fmla="*/ 0 h 4187952"/>
              <a:gd name="connsiteX4" fmla="*/ 1879373 w 1936079"/>
              <a:gd name="connsiteY4" fmla="*/ 56707 h 4187952"/>
              <a:gd name="connsiteX5" fmla="*/ 1936079 w 1936079"/>
              <a:gd name="connsiteY5" fmla="*/ 193609 h 4187952"/>
              <a:gd name="connsiteX6" fmla="*/ 1936079 w 1936079"/>
              <a:gd name="connsiteY6" fmla="*/ 3994344 h 4187952"/>
              <a:gd name="connsiteX7" fmla="*/ 1879372 w 1936079"/>
              <a:gd name="connsiteY7" fmla="*/ 4131246 h 4187952"/>
              <a:gd name="connsiteX8" fmla="*/ 1742470 w 1936079"/>
              <a:gd name="connsiteY8" fmla="*/ 4187952 h 4187952"/>
              <a:gd name="connsiteX9" fmla="*/ 193608 w 1936079"/>
              <a:gd name="connsiteY9" fmla="*/ 4187952 h 4187952"/>
              <a:gd name="connsiteX10" fmla="*/ 56706 w 1936079"/>
              <a:gd name="connsiteY10" fmla="*/ 4131245 h 4187952"/>
              <a:gd name="connsiteX11" fmla="*/ 0 w 1936079"/>
              <a:gd name="connsiteY11" fmla="*/ 3994343 h 4187952"/>
              <a:gd name="connsiteX12" fmla="*/ 0 w 1936079"/>
              <a:gd name="connsiteY12" fmla="*/ 193608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6079" h="4187952">
                <a:moveTo>
                  <a:pt x="0" y="193608"/>
                </a:moveTo>
                <a:cubicBezTo>
                  <a:pt x="0" y="142260"/>
                  <a:pt x="20398" y="93015"/>
                  <a:pt x="56707" y="56706"/>
                </a:cubicBezTo>
                <a:cubicBezTo>
                  <a:pt x="93016" y="20397"/>
                  <a:pt x="142261" y="0"/>
                  <a:pt x="193609" y="0"/>
                </a:cubicBezTo>
                <a:lnTo>
                  <a:pt x="1742471" y="0"/>
                </a:lnTo>
                <a:cubicBezTo>
                  <a:pt x="1793819" y="0"/>
                  <a:pt x="1843064" y="20398"/>
                  <a:pt x="1879373" y="56707"/>
                </a:cubicBezTo>
                <a:cubicBezTo>
                  <a:pt x="1915682" y="93016"/>
                  <a:pt x="1936079" y="142261"/>
                  <a:pt x="1936079" y="193609"/>
                </a:cubicBezTo>
                <a:lnTo>
                  <a:pt x="1936079" y="3994344"/>
                </a:lnTo>
                <a:cubicBezTo>
                  <a:pt x="1936079" y="4045692"/>
                  <a:pt x="1915681" y="4094937"/>
                  <a:pt x="1879372" y="4131246"/>
                </a:cubicBezTo>
                <a:cubicBezTo>
                  <a:pt x="1843063" y="4167555"/>
                  <a:pt x="1793818" y="4187952"/>
                  <a:pt x="1742470" y="4187952"/>
                </a:cubicBezTo>
                <a:lnTo>
                  <a:pt x="193608" y="4187952"/>
                </a:lnTo>
                <a:cubicBezTo>
                  <a:pt x="142260" y="4187952"/>
                  <a:pt x="93015" y="4167554"/>
                  <a:pt x="56706" y="4131245"/>
                </a:cubicBezTo>
                <a:cubicBezTo>
                  <a:pt x="20397" y="4094936"/>
                  <a:pt x="0" y="4045691"/>
                  <a:pt x="0" y="3994343"/>
                </a:cubicBezTo>
                <a:lnTo>
                  <a:pt x="0" y="19360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3042057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b="1" kern="1200" dirty="0" smtClean="0">
                <a:cs typeface="B Nazanin" pitchFamily="2" charset="-78"/>
              </a:rPr>
              <a:t>اثر انفرادی</a:t>
            </a:r>
            <a:endParaRPr lang="en-US" sz="2900" b="1" kern="1200" dirty="0">
              <a:cs typeface="B 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98500" y="1786839"/>
            <a:ext cx="1548863" cy="610095"/>
          </a:xfrm>
          <a:custGeom>
            <a:avLst/>
            <a:gdLst>
              <a:gd name="connsiteX0" fmla="*/ 0 w 1548863"/>
              <a:gd name="connsiteY0" fmla="*/ 61010 h 610095"/>
              <a:gd name="connsiteX1" fmla="*/ 17869 w 1548863"/>
              <a:gd name="connsiteY1" fmla="*/ 17869 h 610095"/>
              <a:gd name="connsiteX2" fmla="*/ 61010 w 1548863"/>
              <a:gd name="connsiteY2" fmla="*/ 0 h 610095"/>
              <a:gd name="connsiteX3" fmla="*/ 1487853 w 1548863"/>
              <a:gd name="connsiteY3" fmla="*/ 0 h 610095"/>
              <a:gd name="connsiteX4" fmla="*/ 1530994 w 1548863"/>
              <a:gd name="connsiteY4" fmla="*/ 17869 h 610095"/>
              <a:gd name="connsiteX5" fmla="*/ 1548863 w 1548863"/>
              <a:gd name="connsiteY5" fmla="*/ 61010 h 610095"/>
              <a:gd name="connsiteX6" fmla="*/ 1548863 w 1548863"/>
              <a:gd name="connsiteY6" fmla="*/ 549085 h 610095"/>
              <a:gd name="connsiteX7" fmla="*/ 1530994 w 1548863"/>
              <a:gd name="connsiteY7" fmla="*/ 592226 h 610095"/>
              <a:gd name="connsiteX8" fmla="*/ 1487853 w 1548863"/>
              <a:gd name="connsiteY8" fmla="*/ 610095 h 610095"/>
              <a:gd name="connsiteX9" fmla="*/ 61010 w 1548863"/>
              <a:gd name="connsiteY9" fmla="*/ 610095 h 610095"/>
              <a:gd name="connsiteX10" fmla="*/ 17869 w 1548863"/>
              <a:gd name="connsiteY10" fmla="*/ 592226 h 610095"/>
              <a:gd name="connsiteX11" fmla="*/ 0 w 1548863"/>
              <a:gd name="connsiteY11" fmla="*/ 549085 h 610095"/>
              <a:gd name="connsiteX12" fmla="*/ 0 w 1548863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1487853" y="0"/>
                </a:lnTo>
                <a:cubicBezTo>
                  <a:pt x="1504034" y="0"/>
                  <a:pt x="1519552" y="6428"/>
                  <a:pt x="1530994" y="17869"/>
                </a:cubicBezTo>
                <a:cubicBezTo>
                  <a:pt x="1542436" y="29311"/>
                  <a:pt x="1548863" y="44829"/>
                  <a:pt x="1548863" y="61010"/>
                </a:cubicBezTo>
                <a:lnTo>
                  <a:pt x="1548863" y="549085"/>
                </a:lnTo>
                <a:cubicBezTo>
                  <a:pt x="1548863" y="565266"/>
                  <a:pt x="1542435" y="580784"/>
                  <a:pt x="1530994" y="592226"/>
                </a:cubicBezTo>
                <a:cubicBezTo>
                  <a:pt x="1519552" y="603668"/>
                  <a:pt x="1504034" y="610095"/>
                  <a:pt x="1487853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9" tIns="44539" rIns="53429" bIns="44539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انتصاب مدیران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98500" y="2490796"/>
            <a:ext cx="1548863" cy="610095"/>
          </a:xfrm>
          <a:custGeom>
            <a:avLst/>
            <a:gdLst>
              <a:gd name="connsiteX0" fmla="*/ 0 w 1548863"/>
              <a:gd name="connsiteY0" fmla="*/ 61010 h 610095"/>
              <a:gd name="connsiteX1" fmla="*/ 17869 w 1548863"/>
              <a:gd name="connsiteY1" fmla="*/ 17869 h 610095"/>
              <a:gd name="connsiteX2" fmla="*/ 61010 w 1548863"/>
              <a:gd name="connsiteY2" fmla="*/ 0 h 610095"/>
              <a:gd name="connsiteX3" fmla="*/ 1487853 w 1548863"/>
              <a:gd name="connsiteY3" fmla="*/ 0 h 610095"/>
              <a:gd name="connsiteX4" fmla="*/ 1530994 w 1548863"/>
              <a:gd name="connsiteY4" fmla="*/ 17869 h 610095"/>
              <a:gd name="connsiteX5" fmla="*/ 1548863 w 1548863"/>
              <a:gd name="connsiteY5" fmla="*/ 61010 h 610095"/>
              <a:gd name="connsiteX6" fmla="*/ 1548863 w 1548863"/>
              <a:gd name="connsiteY6" fmla="*/ 549085 h 610095"/>
              <a:gd name="connsiteX7" fmla="*/ 1530994 w 1548863"/>
              <a:gd name="connsiteY7" fmla="*/ 592226 h 610095"/>
              <a:gd name="connsiteX8" fmla="*/ 1487853 w 1548863"/>
              <a:gd name="connsiteY8" fmla="*/ 610095 h 610095"/>
              <a:gd name="connsiteX9" fmla="*/ 61010 w 1548863"/>
              <a:gd name="connsiteY9" fmla="*/ 610095 h 610095"/>
              <a:gd name="connsiteX10" fmla="*/ 17869 w 1548863"/>
              <a:gd name="connsiteY10" fmla="*/ 592226 h 610095"/>
              <a:gd name="connsiteX11" fmla="*/ 0 w 1548863"/>
              <a:gd name="connsiteY11" fmla="*/ 549085 h 610095"/>
              <a:gd name="connsiteX12" fmla="*/ 0 w 1548863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1487853" y="0"/>
                </a:lnTo>
                <a:cubicBezTo>
                  <a:pt x="1504034" y="0"/>
                  <a:pt x="1519552" y="6428"/>
                  <a:pt x="1530994" y="17869"/>
                </a:cubicBezTo>
                <a:cubicBezTo>
                  <a:pt x="1542436" y="29311"/>
                  <a:pt x="1548863" y="44829"/>
                  <a:pt x="1548863" y="61010"/>
                </a:cubicBezTo>
                <a:lnTo>
                  <a:pt x="1548863" y="549085"/>
                </a:lnTo>
                <a:cubicBezTo>
                  <a:pt x="1548863" y="565266"/>
                  <a:pt x="1542435" y="580784"/>
                  <a:pt x="1530994" y="592226"/>
                </a:cubicBezTo>
                <a:cubicBezTo>
                  <a:pt x="1519552" y="603668"/>
                  <a:pt x="1504034" y="610095"/>
                  <a:pt x="1487853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9" tIns="44539" rIns="53429" bIns="44539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کنترل بودجه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98500" y="3194752"/>
            <a:ext cx="1548863" cy="610095"/>
          </a:xfrm>
          <a:custGeom>
            <a:avLst/>
            <a:gdLst>
              <a:gd name="connsiteX0" fmla="*/ 0 w 1548863"/>
              <a:gd name="connsiteY0" fmla="*/ 61010 h 610095"/>
              <a:gd name="connsiteX1" fmla="*/ 17869 w 1548863"/>
              <a:gd name="connsiteY1" fmla="*/ 17869 h 610095"/>
              <a:gd name="connsiteX2" fmla="*/ 61010 w 1548863"/>
              <a:gd name="connsiteY2" fmla="*/ 0 h 610095"/>
              <a:gd name="connsiteX3" fmla="*/ 1487853 w 1548863"/>
              <a:gd name="connsiteY3" fmla="*/ 0 h 610095"/>
              <a:gd name="connsiteX4" fmla="*/ 1530994 w 1548863"/>
              <a:gd name="connsiteY4" fmla="*/ 17869 h 610095"/>
              <a:gd name="connsiteX5" fmla="*/ 1548863 w 1548863"/>
              <a:gd name="connsiteY5" fmla="*/ 61010 h 610095"/>
              <a:gd name="connsiteX6" fmla="*/ 1548863 w 1548863"/>
              <a:gd name="connsiteY6" fmla="*/ 549085 h 610095"/>
              <a:gd name="connsiteX7" fmla="*/ 1530994 w 1548863"/>
              <a:gd name="connsiteY7" fmla="*/ 592226 h 610095"/>
              <a:gd name="connsiteX8" fmla="*/ 1487853 w 1548863"/>
              <a:gd name="connsiteY8" fmla="*/ 610095 h 610095"/>
              <a:gd name="connsiteX9" fmla="*/ 61010 w 1548863"/>
              <a:gd name="connsiteY9" fmla="*/ 610095 h 610095"/>
              <a:gd name="connsiteX10" fmla="*/ 17869 w 1548863"/>
              <a:gd name="connsiteY10" fmla="*/ 592226 h 610095"/>
              <a:gd name="connsiteX11" fmla="*/ 0 w 1548863"/>
              <a:gd name="connsiteY11" fmla="*/ 549085 h 610095"/>
              <a:gd name="connsiteX12" fmla="*/ 0 w 1548863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1487853" y="0"/>
                </a:lnTo>
                <a:cubicBezTo>
                  <a:pt x="1504034" y="0"/>
                  <a:pt x="1519552" y="6428"/>
                  <a:pt x="1530994" y="17869"/>
                </a:cubicBezTo>
                <a:cubicBezTo>
                  <a:pt x="1542436" y="29311"/>
                  <a:pt x="1548863" y="44829"/>
                  <a:pt x="1548863" y="61010"/>
                </a:cubicBezTo>
                <a:lnTo>
                  <a:pt x="1548863" y="549085"/>
                </a:lnTo>
                <a:cubicBezTo>
                  <a:pt x="1548863" y="565266"/>
                  <a:pt x="1542435" y="580784"/>
                  <a:pt x="1530994" y="592226"/>
                </a:cubicBezTo>
                <a:cubicBezTo>
                  <a:pt x="1519552" y="603668"/>
                  <a:pt x="1504034" y="610095"/>
                  <a:pt x="1487853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9" tIns="44539" rIns="53429" bIns="44539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بازنگری‌ استراتژی‌ها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98500" y="3898708"/>
            <a:ext cx="1548863" cy="610095"/>
          </a:xfrm>
          <a:custGeom>
            <a:avLst/>
            <a:gdLst>
              <a:gd name="connsiteX0" fmla="*/ 0 w 1548863"/>
              <a:gd name="connsiteY0" fmla="*/ 61010 h 610095"/>
              <a:gd name="connsiteX1" fmla="*/ 17869 w 1548863"/>
              <a:gd name="connsiteY1" fmla="*/ 17869 h 610095"/>
              <a:gd name="connsiteX2" fmla="*/ 61010 w 1548863"/>
              <a:gd name="connsiteY2" fmla="*/ 0 h 610095"/>
              <a:gd name="connsiteX3" fmla="*/ 1487853 w 1548863"/>
              <a:gd name="connsiteY3" fmla="*/ 0 h 610095"/>
              <a:gd name="connsiteX4" fmla="*/ 1530994 w 1548863"/>
              <a:gd name="connsiteY4" fmla="*/ 17869 h 610095"/>
              <a:gd name="connsiteX5" fmla="*/ 1548863 w 1548863"/>
              <a:gd name="connsiteY5" fmla="*/ 61010 h 610095"/>
              <a:gd name="connsiteX6" fmla="*/ 1548863 w 1548863"/>
              <a:gd name="connsiteY6" fmla="*/ 549085 h 610095"/>
              <a:gd name="connsiteX7" fmla="*/ 1530994 w 1548863"/>
              <a:gd name="connsiteY7" fmla="*/ 592226 h 610095"/>
              <a:gd name="connsiteX8" fmla="*/ 1487853 w 1548863"/>
              <a:gd name="connsiteY8" fmla="*/ 610095 h 610095"/>
              <a:gd name="connsiteX9" fmla="*/ 61010 w 1548863"/>
              <a:gd name="connsiteY9" fmla="*/ 610095 h 610095"/>
              <a:gd name="connsiteX10" fmla="*/ 17869 w 1548863"/>
              <a:gd name="connsiteY10" fmla="*/ 592226 h 610095"/>
              <a:gd name="connsiteX11" fmla="*/ 0 w 1548863"/>
              <a:gd name="connsiteY11" fmla="*/ 549085 h 610095"/>
              <a:gd name="connsiteX12" fmla="*/ 0 w 1548863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1487853" y="0"/>
                </a:lnTo>
                <a:cubicBezTo>
                  <a:pt x="1504034" y="0"/>
                  <a:pt x="1519552" y="6428"/>
                  <a:pt x="1530994" y="17869"/>
                </a:cubicBezTo>
                <a:cubicBezTo>
                  <a:pt x="1542436" y="29311"/>
                  <a:pt x="1548863" y="44829"/>
                  <a:pt x="1548863" y="61010"/>
                </a:cubicBezTo>
                <a:lnTo>
                  <a:pt x="1548863" y="549085"/>
                </a:lnTo>
                <a:cubicBezTo>
                  <a:pt x="1548863" y="565266"/>
                  <a:pt x="1542435" y="580784"/>
                  <a:pt x="1530994" y="592226"/>
                </a:cubicBezTo>
                <a:cubicBezTo>
                  <a:pt x="1519552" y="603668"/>
                  <a:pt x="1504034" y="610095"/>
                  <a:pt x="1487853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9" tIns="44539" rIns="53429" bIns="44539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تصمیمات سرمایه‌گذاری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586178" y="530352"/>
            <a:ext cx="1936079" cy="4187952"/>
          </a:xfrm>
          <a:custGeom>
            <a:avLst/>
            <a:gdLst>
              <a:gd name="connsiteX0" fmla="*/ 0 w 1936079"/>
              <a:gd name="connsiteY0" fmla="*/ 193608 h 4187952"/>
              <a:gd name="connsiteX1" fmla="*/ 56707 w 1936079"/>
              <a:gd name="connsiteY1" fmla="*/ 56706 h 4187952"/>
              <a:gd name="connsiteX2" fmla="*/ 193609 w 1936079"/>
              <a:gd name="connsiteY2" fmla="*/ 0 h 4187952"/>
              <a:gd name="connsiteX3" fmla="*/ 1742471 w 1936079"/>
              <a:gd name="connsiteY3" fmla="*/ 0 h 4187952"/>
              <a:gd name="connsiteX4" fmla="*/ 1879373 w 1936079"/>
              <a:gd name="connsiteY4" fmla="*/ 56707 h 4187952"/>
              <a:gd name="connsiteX5" fmla="*/ 1936079 w 1936079"/>
              <a:gd name="connsiteY5" fmla="*/ 193609 h 4187952"/>
              <a:gd name="connsiteX6" fmla="*/ 1936079 w 1936079"/>
              <a:gd name="connsiteY6" fmla="*/ 3994344 h 4187952"/>
              <a:gd name="connsiteX7" fmla="*/ 1879372 w 1936079"/>
              <a:gd name="connsiteY7" fmla="*/ 4131246 h 4187952"/>
              <a:gd name="connsiteX8" fmla="*/ 1742470 w 1936079"/>
              <a:gd name="connsiteY8" fmla="*/ 4187952 h 4187952"/>
              <a:gd name="connsiteX9" fmla="*/ 193608 w 1936079"/>
              <a:gd name="connsiteY9" fmla="*/ 4187952 h 4187952"/>
              <a:gd name="connsiteX10" fmla="*/ 56706 w 1936079"/>
              <a:gd name="connsiteY10" fmla="*/ 4131245 h 4187952"/>
              <a:gd name="connsiteX11" fmla="*/ 0 w 1936079"/>
              <a:gd name="connsiteY11" fmla="*/ 3994343 h 4187952"/>
              <a:gd name="connsiteX12" fmla="*/ 0 w 1936079"/>
              <a:gd name="connsiteY12" fmla="*/ 193608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6079" h="4187952">
                <a:moveTo>
                  <a:pt x="0" y="193608"/>
                </a:moveTo>
                <a:cubicBezTo>
                  <a:pt x="0" y="142260"/>
                  <a:pt x="20398" y="93015"/>
                  <a:pt x="56707" y="56706"/>
                </a:cubicBezTo>
                <a:cubicBezTo>
                  <a:pt x="93016" y="20397"/>
                  <a:pt x="142261" y="0"/>
                  <a:pt x="193609" y="0"/>
                </a:cubicBezTo>
                <a:lnTo>
                  <a:pt x="1742471" y="0"/>
                </a:lnTo>
                <a:cubicBezTo>
                  <a:pt x="1793819" y="0"/>
                  <a:pt x="1843064" y="20398"/>
                  <a:pt x="1879373" y="56707"/>
                </a:cubicBezTo>
                <a:cubicBezTo>
                  <a:pt x="1915682" y="93016"/>
                  <a:pt x="1936079" y="142261"/>
                  <a:pt x="1936079" y="193609"/>
                </a:cubicBezTo>
                <a:lnTo>
                  <a:pt x="1936079" y="3994344"/>
                </a:lnTo>
                <a:cubicBezTo>
                  <a:pt x="1936079" y="4045692"/>
                  <a:pt x="1915681" y="4094937"/>
                  <a:pt x="1879372" y="4131246"/>
                </a:cubicBezTo>
                <a:cubicBezTo>
                  <a:pt x="1843063" y="4167555"/>
                  <a:pt x="1793818" y="4187952"/>
                  <a:pt x="1742470" y="4187952"/>
                </a:cubicBezTo>
                <a:lnTo>
                  <a:pt x="193608" y="4187952"/>
                </a:lnTo>
                <a:cubicBezTo>
                  <a:pt x="142260" y="4187952"/>
                  <a:pt x="93015" y="4167554"/>
                  <a:pt x="56706" y="4131245"/>
                </a:cubicBezTo>
                <a:cubicBezTo>
                  <a:pt x="20397" y="4094936"/>
                  <a:pt x="0" y="4045691"/>
                  <a:pt x="0" y="3994343"/>
                </a:cubicBezTo>
                <a:lnTo>
                  <a:pt x="0" y="19360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3042057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b="1" kern="1200" dirty="0" smtClean="0">
                <a:cs typeface="B Nazanin" pitchFamily="2" charset="-78"/>
              </a:rPr>
              <a:t>اثر ارتباطی</a:t>
            </a:r>
            <a:endParaRPr lang="en-US" sz="2900" b="1" kern="1200" dirty="0">
              <a:cs typeface="B Nazanin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779785" y="1787964"/>
            <a:ext cx="1548863" cy="1262724"/>
          </a:xfrm>
          <a:custGeom>
            <a:avLst/>
            <a:gdLst>
              <a:gd name="connsiteX0" fmla="*/ 0 w 1548863"/>
              <a:gd name="connsiteY0" fmla="*/ 126272 h 1262724"/>
              <a:gd name="connsiteX1" fmla="*/ 36984 w 1548863"/>
              <a:gd name="connsiteY1" fmla="*/ 36984 h 1262724"/>
              <a:gd name="connsiteX2" fmla="*/ 126272 w 1548863"/>
              <a:gd name="connsiteY2" fmla="*/ 0 h 1262724"/>
              <a:gd name="connsiteX3" fmla="*/ 1422591 w 1548863"/>
              <a:gd name="connsiteY3" fmla="*/ 0 h 1262724"/>
              <a:gd name="connsiteX4" fmla="*/ 1511879 w 1548863"/>
              <a:gd name="connsiteY4" fmla="*/ 36984 h 1262724"/>
              <a:gd name="connsiteX5" fmla="*/ 1548863 w 1548863"/>
              <a:gd name="connsiteY5" fmla="*/ 126272 h 1262724"/>
              <a:gd name="connsiteX6" fmla="*/ 1548863 w 1548863"/>
              <a:gd name="connsiteY6" fmla="*/ 1136452 h 1262724"/>
              <a:gd name="connsiteX7" fmla="*/ 1511879 w 1548863"/>
              <a:gd name="connsiteY7" fmla="*/ 1225740 h 1262724"/>
              <a:gd name="connsiteX8" fmla="*/ 1422591 w 1548863"/>
              <a:gd name="connsiteY8" fmla="*/ 1262724 h 1262724"/>
              <a:gd name="connsiteX9" fmla="*/ 126272 w 1548863"/>
              <a:gd name="connsiteY9" fmla="*/ 1262724 h 1262724"/>
              <a:gd name="connsiteX10" fmla="*/ 36984 w 1548863"/>
              <a:gd name="connsiteY10" fmla="*/ 1225740 h 1262724"/>
              <a:gd name="connsiteX11" fmla="*/ 0 w 1548863"/>
              <a:gd name="connsiteY11" fmla="*/ 1136452 h 1262724"/>
              <a:gd name="connsiteX12" fmla="*/ 0 w 1548863"/>
              <a:gd name="connsiteY12" fmla="*/ 126272 h 12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1262724">
                <a:moveTo>
                  <a:pt x="0" y="126272"/>
                </a:moveTo>
                <a:cubicBezTo>
                  <a:pt x="0" y="92783"/>
                  <a:pt x="13304" y="60665"/>
                  <a:pt x="36984" y="36984"/>
                </a:cubicBezTo>
                <a:cubicBezTo>
                  <a:pt x="60665" y="13303"/>
                  <a:pt x="92782" y="0"/>
                  <a:pt x="126272" y="0"/>
                </a:cubicBezTo>
                <a:lnTo>
                  <a:pt x="1422591" y="0"/>
                </a:lnTo>
                <a:cubicBezTo>
                  <a:pt x="1456080" y="0"/>
                  <a:pt x="1488198" y="13304"/>
                  <a:pt x="1511879" y="36984"/>
                </a:cubicBezTo>
                <a:cubicBezTo>
                  <a:pt x="1535560" y="60665"/>
                  <a:pt x="1548863" y="92782"/>
                  <a:pt x="1548863" y="126272"/>
                </a:cubicBezTo>
                <a:lnTo>
                  <a:pt x="1548863" y="1136452"/>
                </a:lnTo>
                <a:cubicBezTo>
                  <a:pt x="1548863" y="1169941"/>
                  <a:pt x="1535559" y="1202059"/>
                  <a:pt x="1511879" y="1225740"/>
                </a:cubicBezTo>
                <a:cubicBezTo>
                  <a:pt x="1488198" y="1249421"/>
                  <a:pt x="1456081" y="1262724"/>
                  <a:pt x="1422591" y="1262724"/>
                </a:cubicBezTo>
                <a:lnTo>
                  <a:pt x="126272" y="1262724"/>
                </a:lnTo>
                <a:cubicBezTo>
                  <a:pt x="92783" y="1262724"/>
                  <a:pt x="60665" y="1249420"/>
                  <a:pt x="36984" y="1225740"/>
                </a:cubicBezTo>
                <a:cubicBezTo>
                  <a:pt x="13303" y="1202059"/>
                  <a:pt x="0" y="1169942"/>
                  <a:pt x="0" y="1136452"/>
                </a:cubicBezTo>
                <a:lnTo>
                  <a:pt x="0" y="1262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544" tIns="63654" rIns="72544" bIns="63654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کسب و کارهای مرتبط</a:t>
            </a:r>
            <a:endParaRPr lang="fa-IR" sz="1400" b="1" kern="1200" dirty="0">
              <a:cs typeface="B Nazanin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779785" y="3244954"/>
            <a:ext cx="1548863" cy="1262724"/>
          </a:xfrm>
          <a:custGeom>
            <a:avLst/>
            <a:gdLst>
              <a:gd name="connsiteX0" fmla="*/ 0 w 1548863"/>
              <a:gd name="connsiteY0" fmla="*/ 126272 h 1262724"/>
              <a:gd name="connsiteX1" fmla="*/ 36984 w 1548863"/>
              <a:gd name="connsiteY1" fmla="*/ 36984 h 1262724"/>
              <a:gd name="connsiteX2" fmla="*/ 126272 w 1548863"/>
              <a:gd name="connsiteY2" fmla="*/ 0 h 1262724"/>
              <a:gd name="connsiteX3" fmla="*/ 1422591 w 1548863"/>
              <a:gd name="connsiteY3" fmla="*/ 0 h 1262724"/>
              <a:gd name="connsiteX4" fmla="*/ 1511879 w 1548863"/>
              <a:gd name="connsiteY4" fmla="*/ 36984 h 1262724"/>
              <a:gd name="connsiteX5" fmla="*/ 1548863 w 1548863"/>
              <a:gd name="connsiteY5" fmla="*/ 126272 h 1262724"/>
              <a:gd name="connsiteX6" fmla="*/ 1548863 w 1548863"/>
              <a:gd name="connsiteY6" fmla="*/ 1136452 h 1262724"/>
              <a:gd name="connsiteX7" fmla="*/ 1511879 w 1548863"/>
              <a:gd name="connsiteY7" fmla="*/ 1225740 h 1262724"/>
              <a:gd name="connsiteX8" fmla="*/ 1422591 w 1548863"/>
              <a:gd name="connsiteY8" fmla="*/ 1262724 h 1262724"/>
              <a:gd name="connsiteX9" fmla="*/ 126272 w 1548863"/>
              <a:gd name="connsiteY9" fmla="*/ 1262724 h 1262724"/>
              <a:gd name="connsiteX10" fmla="*/ 36984 w 1548863"/>
              <a:gd name="connsiteY10" fmla="*/ 1225740 h 1262724"/>
              <a:gd name="connsiteX11" fmla="*/ 0 w 1548863"/>
              <a:gd name="connsiteY11" fmla="*/ 1136452 h 1262724"/>
              <a:gd name="connsiteX12" fmla="*/ 0 w 1548863"/>
              <a:gd name="connsiteY12" fmla="*/ 126272 h 12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1262724">
                <a:moveTo>
                  <a:pt x="0" y="126272"/>
                </a:moveTo>
                <a:cubicBezTo>
                  <a:pt x="0" y="92783"/>
                  <a:pt x="13304" y="60665"/>
                  <a:pt x="36984" y="36984"/>
                </a:cubicBezTo>
                <a:cubicBezTo>
                  <a:pt x="60665" y="13303"/>
                  <a:pt x="92782" y="0"/>
                  <a:pt x="126272" y="0"/>
                </a:cubicBezTo>
                <a:lnTo>
                  <a:pt x="1422591" y="0"/>
                </a:lnTo>
                <a:cubicBezTo>
                  <a:pt x="1456080" y="0"/>
                  <a:pt x="1488198" y="13304"/>
                  <a:pt x="1511879" y="36984"/>
                </a:cubicBezTo>
                <a:cubicBezTo>
                  <a:pt x="1535560" y="60665"/>
                  <a:pt x="1548863" y="92782"/>
                  <a:pt x="1548863" y="126272"/>
                </a:cubicBezTo>
                <a:lnTo>
                  <a:pt x="1548863" y="1136452"/>
                </a:lnTo>
                <a:cubicBezTo>
                  <a:pt x="1548863" y="1169941"/>
                  <a:pt x="1535559" y="1202059"/>
                  <a:pt x="1511879" y="1225740"/>
                </a:cubicBezTo>
                <a:cubicBezTo>
                  <a:pt x="1488198" y="1249421"/>
                  <a:pt x="1456081" y="1262724"/>
                  <a:pt x="1422591" y="1262724"/>
                </a:cubicBezTo>
                <a:lnTo>
                  <a:pt x="126272" y="1262724"/>
                </a:lnTo>
                <a:cubicBezTo>
                  <a:pt x="92783" y="1262724"/>
                  <a:pt x="60665" y="1249420"/>
                  <a:pt x="36984" y="1225740"/>
                </a:cubicBezTo>
                <a:cubicBezTo>
                  <a:pt x="13303" y="1202059"/>
                  <a:pt x="0" y="1169942"/>
                  <a:pt x="0" y="1136452"/>
                </a:cubicBezTo>
                <a:lnTo>
                  <a:pt x="0" y="1262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544" tIns="63654" rIns="72544" bIns="63654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کسب و کارهای نامرتبط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667462" y="530352"/>
            <a:ext cx="1936079" cy="4187952"/>
          </a:xfrm>
          <a:custGeom>
            <a:avLst/>
            <a:gdLst>
              <a:gd name="connsiteX0" fmla="*/ 0 w 1936079"/>
              <a:gd name="connsiteY0" fmla="*/ 193608 h 4187952"/>
              <a:gd name="connsiteX1" fmla="*/ 56707 w 1936079"/>
              <a:gd name="connsiteY1" fmla="*/ 56706 h 4187952"/>
              <a:gd name="connsiteX2" fmla="*/ 193609 w 1936079"/>
              <a:gd name="connsiteY2" fmla="*/ 0 h 4187952"/>
              <a:gd name="connsiteX3" fmla="*/ 1742471 w 1936079"/>
              <a:gd name="connsiteY3" fmla="*/ 0 h 4187952"/>
              <a:gd name="connsiteX4" fmla="*/ 1879373 w 1936079"/>
              <a:gd name="connsiteY4" fmla="*/ 56707 h 4187952"/>
              <a:gd name="connsiteX5" fmla="*/ 1936079 w 1936079"/>
              <a:gd name="connsiteY5" fmla="*/ 193609 h 4187952"/>
              <a:gd name="connsiteX6" fmla="*/ 1936079 w 1936079"/>
              <a:gd name="connsiteY6" fmla="*/ 3994344 h 4187952"/>
              <a:gd name="connsiteX7" fmla="*/ 1879372 w 1936079"/>
              <a:gd name="connsiteY7" fmla="*/ 4131246 h 4187952"/>
              <a:gd name="connsiteX8" fmla="*/ 1742470 w 1936079"/>
              <a:gd name="connsiteY8" fmla="*/ 4187952 h 4187952"/>
              <a:gd name="connsiteX9" fmla="*/ 193608 w 1936079"/>
              <a:gd name="connsiteY9" fmla="*/ 4187952 h 4187952"/>
              <a:gd name="connsiteX10" fmla="*/ 56706 w 1936079"/>
              <a:gd name="connsiteY10" fmla="*/ 4131245 h 4187952"/>
              <a:gd name="connsiteX11" fmla="*/ 0 w 1936079"/>
              <a:gd name="connsiteY11" fmla="*/ 3994343 h 4187952"/>
              <a:gd name="connsiteX12" fmla="*/ 0 w 1936079"/>
              <a:gd name="connsiteY12" fmla="*/ 193608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6079" h="4187952">
                <a:moveTo>
                  <a:pt x="0" y="193608"/>
                </a:moveTo>
                <a:cubicBezTo>
                  <a:pt x="0" y="142260"/>
                  <a:pt x="20398" y="93015"/>
                  <a:pt x="56707" y="56706"/>
                </a:cubicBezTo>
                <a:cubicBezTo>
                  <a:pt x="93016" y="20397"/>
                  <a:pt x="142261" y="0"/>
                  <a:pt x="193609" y="0"/>
                </a:cubicBezTo>
                <a:lnTo>
                  <a:pt x="1742471" y="0"/>
                </a:lnTo>
                <a:cubicBezTo>
                  <a:pt x="1793819" y="0"/>
                  <a:pt x="1843064" y="20398"/>
                  <a:pt x="1879373" y="56707"/>
                </a:cubicBezTo>
                <a:cubicBezTo>
                  <a:pt x="1915682" y="93016"/>
                  <a:pt x="1936079" y="142261"/>
                  <a:pt x="1936079" y="193609"/>
                </a:cubicBezTo>
                <a:lnTo>
                  <a:pt x="1936079" y="3994344"/>
                </a:lnTo>
                <a:cubicBezTo>
                  <a:pt x="1936079" y="4045692"/>
                  <a:pt x="1915681" y="4094937"/>
                  <a:pt x="1879372" y="4131246"/>
                </a:cubicBezTo>
                <a:cubicBezTo>
                  <a:pt x="1843063" y="4167555"/>
                  <a:pt x="1793818" y="4187952"/>
                  <a:pt x="1742470" y="4187952"/>
                </a:cubicBezTo>
                <a:lnTo>
                  <a:pt x="193608" y="4187952"/>
                </a:lnTo>
                <a:cubicBezTo>
                  <a:pt x="142260" y="4187952"/>
                  <a:pt x="93015" y="4167554"/>
                  <a:pt x="56706" y="4131245"/>
                </a:cubicBezTo>
                <a:cubicBezTo>
                  <a:pt x="20397" y="4094936"/>
                  <a:pt x="0" y="4045691"/>
                  <a:pt x="0" y="3994343"/>
                </a:cubicBezTo>
                <a:lnTo>
                  <a:pt x="0" y="19360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3042057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b="1" kern="1200" dirty="0" smtClean="0">
                <a:cs typeface="B Nazanin" pitchFamily="2" charset="-78"/>
              </a:rPr>
              <a:t>اثر خدماتی</a:t>
            </a:r>
            <a:endParaRPr lang="en-US" sz="2900" b="1" kern="1200" dirty="0">
              <a:cs typeface="B Nazanin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861070" y="1786839"/>
            <a:ext cx="1548863" cy="610095"/>
          </a:xfrm>
          <a:custGeom>
            <a:avLst/>
            <a:gdLst>
              <a:gd name="connsiteX0" fmla="*/ 0 w 1548863"/>
              <a:gd name="connsiteY0" fmla="*/ 61010 h 610095"/>
              <a:gd name="connsiteX1" fmla="*/ 17869 w 1548863"/>
              <a:gd name="connsiteY1" fmla="*/ 17869 h 610095"/>
              <a:gd name="connsiteX2" fmla="*/ 61010 w 1548863"/>
              <a:gd name="connsiteY2" fmla="*/ 0 h 610095"/>
              <a:gd name="connsiteX3" fmla="*/ 1487853 w 1548863"/>
              <a:gd name="connsiteY3" fmla="*/ 0 h 610095"/>
              <a:gd name="connsiteX4" fmla="*/ 1530994 w 1548863"/>
              <a:gd name="connsiteY4" fmla="*/ 17869 h 610095"/>
              <a:gd name="connsiteX5" fmla="*/ 1548863 w 1548863"/>
              <a:gd name="connsiteY5" fmla="*/ 61010 h 610095"/>
              <a:gd name="connsiteX6" fmla="*/ 1548863 w 1548863"/>
              <a:gd name="connsiteY6" fmla="*/ 549085 h 610095"/>
              <a:gd name="connsiteX7" fmla="*/ 1530994 w 1548863"/>
              <a:gd name="connsiteY7" fmla="*/ 592226 h 610095"/>
              <a:gd name="connsiteX8" fmla="*/ 1487853 w 1548863"/>
              <a:gd name="connsiteY8" fmla="*/ 610095 h 610095"/>
              <a:gd name="connsiteX9" fmla="*/ 61010 w 1548863"/>
              <a:gd name="connsiteY9" fmla="*/ 610095 h 610095"/>
              <a:gd name="connsiteX10" fmla="*/ 17869 w 1548863"/>
              <a:gd name="connsiteY10" fmla="*/ 592226 h 610095"/>
              <a:gd name="connsiteX11" fmla="*/ 0 w 1548863"/>
              <a:gd name="connsiteY11" fmla="*/ 549085 h 610095"/>
              <a:gd name="connsiteX12" fmla="*/ 0 w 1548863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1487853" y="0"/>
                </a:lnTo>
                <a:cubicBezTo>
                  <a:pt x="1504034" y="0"/>
                  <a:pt x="1519552" y="6428"/>
                  <a:pt x="1530994" y="17869"/>
                </a:cubicBezTo>
                <a:cubicBezTo>
                  <a:pt x="1542436" y="29311"/>
                  <a:pt x="1548863" y="44829"/>
                  <a:pt x="1548863" y="61010"/>
                </a:cubicBezTo>
                <a:lnTo>
                  <a:pt x="1548863" y="549085"/>
                </a:lnTo>
                <a:cubicBezTo>
                  <a:pt x="1548863" y="565266"/>
                  <a:pt x="1542435" y="580784"/>
                  <a:pt x="1530994" y="592226"/>
                </a:cubicBezTo>
                <a:cubicBezTo>
                  <a:pt x="1519552" y="603668"/>
                  <a:pt x="1504034" y="610095"/>
                  <a:pt x="1487853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9" tIns="44539" rIns="53429" bIns="44539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خدمات مالی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861070" y="2490796"/>
            <a:ext cx="1548863" cy="610095"/>
          </a:xfrm>
          <a:custGeom>
            <a:avLst/>
            <a:gdLst>
              <a:gd name="connsiteX0" fmla="*/ 0 w 1548863"/>
              <a:gd name="connsiteY0" fmla="*/ 61010 h 610095"/>
              <a:gd name="connsiteX1" fmla="*/ 17869 w 1548863"/>
              <a:gd name="connsiteY1" fmla="*/ 17869 h 610095"/>
              <a:gd name="connsiteX2" fmla="*/ 61010 w 1548863"/>
              <a:gd name="connsiteY2" fmla="*/ 0 h 610095"/>
              <a:gd name="connsiteX3" fmla="*/ 1487853 w 1548863"/>
              <a:gd name="connsiteY3" fmla="*/ 0 h 610095"/>
              <a:gd name="connsiteX4" fmla="*/ 1530994 w 1548863"/>
              <a:gd name="connsiteY4" fmla="*/ 17869 h 610095"/>
              <a:gd name="connsiteX5" fmla="*/ 1548863 w 1548863"/>
              <a:gd name="connsiteY5" fmla="*/ 61010 h 610095"/>
              <a:gd name="connsiteX6" fmla="*/ 1548863 w 1548863"/>
              <a:gd name="connsiteY6" fmla="*/ 549085 h 610095"/>
              <a:gd name="connsiteX7" fmla="*/ 1530994 w 1548863"/>
              <a:gd name="connsiteY7" fmla="*/ 592226 h 610095"/>
              <a:gd name="connsiteX8" fmla="*/ 1487853 w 1548863"/>
              <a:gd name="connsiteY8" fmla="*/ 610095 h 610095"/>
              <a:gd name="connsiteX9" fmla="*/ 61010 w 1548863"/>
              <a:gd name="connsiteY9" fmla="*/ 610095 h 610095"/>
              <a:gd name="connsiteX10" fmla="*/ 17869 w 1548863"/>
              <a:gd name="connsiteY10" fmla="*/ 592226 h 610095"/>
              <a:gd name="connsiteX11" fmla="*/ 0 w 1548863"/>
              <a:gd name="connsiteY11" fmla="*/ 549085 h 610095"/>
              <a:gd name="connsiteX12" fmla="*/ 0 w 1548863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1487853" y="0"/>
                </a:lnTo>
                <a:cubicBezTo>
                  <a:pt x="1504034" y="0"/>
                  <a:pt x="1519552" y="6428"/>
                  <a:pt x="1530994" y="17869"/>
                </a:cubicBezTo>
                <a:cubicBezTo>
                  <a:pt x="1542436" y="29311"/>
                  <a:pt x="1548863" y="44829"/>
                  <a:pt x="1548863" y="61010"/>
                </a:cubicBezTo>
                <a:lnTo>
                  <a:pt x="1548863" y="549085"/>
                </a:lnTo>
                <a:cubicBezTo>
                  <a:pt x="1548863" y="565266"/>
                  <a:pt x="1542435" y="580784"/>
                  <a:pt x="1530994" y="592226"/>
                </a:cubicBezTo>
                <a:cubicBezTo>
                  <a:pt x="1519552" y="603668"/>
                  <a:pt x="1504034" y="610095"/>
                  <a:pt x="1487853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9" tIns="44539" rIns="53429" bIns="44539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پرسنلی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861070" y="3194752"/>
            <a:ext cx="1548863" cy="610095"/>
          </a:xfrm>
          <a:custGeom>
            <a:avLst/>
            <a:gdLst>
              <a:gd name="connsiteX0" fmla="*/ 0 w 1548863"/>
              <a:gd name="connsiteY0" fmla="*/ 61010 h 610095"/>
              <a:gd name="connsiteX1" fmla="*/ 17869 w 1548863"/>
              <a:gd name="connsiteY1" fmla="*/ 17869 h 610095"/>
              <a:gd name="connsiteX2" fmla="*/ 61010 w 1548863"/>
              <a:gd name="connsiteY2" fmla="*/ 0 h 610095"/>
              <a:gd name="connsiteX3" fmla="*/ 1487853 w 1548863"/>
              <a:gd name="connsiteY3" fmla="*/ 0 h 610095"/>
              <a:gd name="connsiteX4" fmla="*/ 1530994 w 1548863"/>
              <a:gd name="connsiteY4" fmla="*/ 17869 h 610095"/>
              <a:gd name="connsiteX5" fmla="*/ 1548863 w 1548863"/>
              <a:gd name="connsiteY5" fmla="*/ 61010 h 610095"/>
              <a:gd name="connsiteX6" fmla="*/ 1548863 w 1548863"/>
              <a:gd name="connsiteY6" fmla="*/ 549085 h 610095"/>
              <a:gd name="connsiteX7" fmla="*/ 1530994 w 1548863"/>
              <a:gd name="connsiteY7" fmla="*/ 592226 h 610095"/>
              <a:gd name="connsiteX8" fmla="*/ 1487853 w 1548863"/>
              <a:gd name="connsiteY8" fmla="*/ 610095 h 610095"/>
              <a:gd name="connsiteX9" fmla="*/ 61010 w 1548863"/>
              <a:gd name="connsiteY9" fmla="*/ 610095 h 610095"/>
              <a:gd name="connsiteX10" fmla="*/ 17869 w 1548863"/>
              <a:gd name="connsiteY10" fmla="*/ 592226 h 610095"/>
              <a:gd name="connsiteX11" fmla="*/ 0 w 1548863"/>
              <a:gd name="connsiteY11" fmla="*/ 549085 h 610095"/>
              <a:gd name="connsiteX12" fmla="*/ 0 w 1548863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1487853" y="0"/>
                </a:lnTo>
                <a:cubicBezTo>
                  <a:pt x="1504034" y="0"/>
                  <a:pt x="1519552" y="6428"/>
                  <a:pt x="1530994" y="17869"/>
                </a:cubicBezTo>
                <a:cubicBezTo>
                  <a:pt x="1542436" y="29311"/>
                  <a:pt x="1548863" y="44829"/>
                  <a:pt x="1548863" y="61010"/>
                </a:cubicBezTo>
                <a:lnTo>
                  <a:pt x="1548863" y="549085"/>
                </a:lnTo>
                <a:cubicBezTo>
                  <a:pt x="1548863" y="565266"/>
                  <a:pt x="1542435" y="580784"/>
                  <a:pt x="1530994" y="592226"/>
                </a:cubicBezTo>
                <a:cubicBezTo>
                  <a:pt x="1519552" y="603668"/>
                  <a:pt x="1504034" y="610095"/>
                  <a:pt x="1487853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9" tIns="44539" rIns="53429" bIns="44539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بازاریابی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861070" y="3898708"/>
            <a:ext cx="1548863" cy="610095"/>
          </a:xfrm>
          <a:custGeom>
            <a:avLst/>
            <a:gdLst>
              <a:gd name="connsiteX0" fmla="*/ 0 w 1548863"/>
              <a:gd name="connsiteY0" fmla="*/ 61010 h 610095"/>
              <a:gd name="connsiteX1" fmla="*/ 17869 w 1548863"/>
              <a:gd name="connsiteY1" fmla="*/ 17869 h 610095"/>
              <a:gd name="connsiteX2" fmla="*/ 61010 w 1548863"/>
              <a:gd name="connsiteY2" fmla="*/ 0 h 610095"/>
              <a:gd name="connsiteX3" fmla="*/ 1487853 w 1548863"/>
              <a:gd name="connsiteY3" fmla="*/ 0 h 610095"/>
              <a:gd name="connsiteX4" fmla="*/ 1530994 w 1548863"/>
              <a:gd name="connsiteY4" fmla="*/ 17869 h 610095"/>
              <a:gd name="connsiteX5" fmla="*/ 1548863 w 1548863"/>
              <a:gd name="connsiteY5" fmla="*/ 61010 h 610095"/>
              <a:gd name="connsiteX6" fmla="*/ 1548863 w 1548863"/>
              <a:gd name="connsiteY6" fmla="*/ 549085 h 610095"/>
              <a:gd name="connsiteX7" fmla="*/ 1530994 w 1548863"/>
              <a:gd name="connsiteY7" fmla="*/ 592226 h 610095"/>
              <a:gd name="connsiteX8" fmla="*/ 1487853 w 1548863"/>
              <a:gd name="connsiteY8" fmla="*/ 610095 h 610095"/>
              <a:gd name="connsiteX9" fmla="*/ 61010 w 1548863"/>
              <a:gd name="connsiteY9" fmla="*/ 610095 h 610095"/>
              <a:gd name="connsiteX10" fmla="*/ 17869 w 1548863"/>
              <a:gd name="connsiteY10" fmla="*/ 592226 h 610095"/>
              <a:gd name="connsiteX11" fmla="*/ 0 w 1548863"/>
              <a:gd name="connsiteY11" fmla="*/ 549085 h 610095"/>
              <a:gd name="connsiteX12" fmla="*/ 0 w 1548863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1487853" y="0"/>
                </a:lnTo>
                <a:cubicBezTo>
                  <a:pt x="1504034" y="0"/>
                  <a:pt x="1519552" y="6428"/>
                  <a:pt x="1530994" y="17869"/>
                </a:cubicBezTo>
                <a:cubicBezTo>
                  <a:pt x="1542436" y="29311"/>
                  <a:pt x="1548863" y="44829"/>
                  <a:pt x="1548863" y="61010"/>
                </a:cubicBezTo>
                <a:lnTo>
                  <a:pt x="1548863" y="549085"/>
                </a:lnTo>
                <a:cubicBezTo>
                  <a:pt x="1548863" y="565266"/>
                  <a:pt x="1542435" y="580784"/>
                  <a:pt x="1530994" y="592226"/>
                </a:cubicBezTo>
                <a:cubicBezTo>
                  <a:pt x="1519552" y="603668"/>
                  <a:pt x="1504034" y="610095"/>
                  <a:pt x="1487853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429" tIns="44539" rIns="53429" bIns="44539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فنی و مهندسی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748747" y="530352"/>
            <a:ext cx="1936079" cy="4187952"/>
          </a:xfrm>
          <a:custGeom>
            <a:avLst/>
            <a:gdLst>
              <a:gd name="connsiteX0" fmla="*/ 0 w 1936079"/>
              <a:gd name="connsiteY0" fmla="*/ 193608 h 4187952"/>
              <a:gd name="connsiteX1" fmla="*/ 56707 w 1936079"/>
              <a:gd name="connsiteY1" fmla="*/ 56706 h 4187952"/>
              <a:gd name="connsiteX2" fmla="*/ 193609 w 1936079"/>
              <a:gd name="connsiteY2" fmla="*/ 0 h 4187952"/>
              <a:gd name="connsiteX3" fmla="*/ 1742471 w 1936079"/>
              <a:gd name="connsiteY3" fmla="*/ 0 h 4187952"/>
              <a:gd name="connsiteX4" fmla="*/ 1879373 w 1936079"/>
              <a:gd name="connsiteY4" fmla="*/ 56707 h 4187952"/>
              <a:gd name="connsiteX5" fmla="*/ 1936079 w 1936079"/>
              <a:gd name="connsiteY5" fmla="*/ 193609 h 4187952"/>
              <a:gd name="connsiteX6" fmla="*/ 1936079 w 1936079"/>
              <a:gd name="connsiteY6" fmla="*/ 3994344 h 4187952"/>
              <a:gd name="connsiteX7" fmla="*/ 1879372 w 1936079"/>
              <a:gd name="connsiteY7" fmla="*/ 4131246 h 4187952"/>
              <a:gd name="connsiteX8" fmla="*/ 1742470 w 1936079"/>
              <a:gd name="connsiteY8" fmla="*/ 4187952 h 4187952"/>
              <a:gd name="connsiteX9" fmla="*/ 193608 w 1936079"/>
              <a:gd name="connsiteY9" fmla="*/ 4187952 h 4187952"/>
              <a:gd name="connsiteX10" fmla="*/ 56706 w 1936079"/>
              <a:gd name="connsiteY10" fmla="*/ 4131245 h 4187952"/>
              <a:gd name="connsiteX11" fmla="*/ 0 w 1936079"/>
              <a:gd name="connsiteY11" fmla="*/ 3994343 h 4187952"/>
              <a:gd name="connsiteX12" fmla="*/ 0 w 1936079"/>
              <a:gd name="connsiteY12" fmla="*/ 193608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6079" h="4187952">
                <a:moveTo>
                  <a:pt x="0" y="193608"/>
                </a:moveTo>
                <a:cubicBezTo>
                  <a:pt x="0" y="142260"/>
                  <a:pt x="20398" y="93015"/>
                  <a:pt x="56707" y="56706"/>
                </a:cubicBezTo>
                <a:cubicBezTo>
                  <a:pt x="93016" y="20397"/>
                  <a:pt x="142261" y="0"/>
                  <a:pt x="193609" y="0"/>
                </a:cubicBezTo>
                <a:lnTo>
                  <a:pt x="1742471" y="0"/>
                </a:lnTo>
                <a:cubicBezTo>
                  <a:pt x="1793819" y="0"/>
                  <a:pt x="1843064" y="20398"/>
                  <a:pt x="1879373" y="56707"/>
                </a:cubicBezTo>
                <a:cubicBezTo>
                  <a:pt x="1915682" y="93016"/>
                  <a:pt x="1936079" y="142261"/>
                  <a:pt x="1936079" y="193609"/>
                </a:cubicBezTo>
                <a:lnTo>
                  <a:pt x="1936079" y="3994344"/>
                </a:lnTo>
                <a:cubicBezTo>
                  <a:pt x="1936079" y="4045692"/>
                  <a:pt x="1915681" y="4094937"/>
                  <a:pt x="1879372" y="4131246"/>
                </a:cubicBezTo>
                <a:cubicBezTo>
                  <a:pt x="1843063" y="4167555"/>
                  <a:pt x="1793818" y="4187952"/>
                  <a:pt x="1742470" y="4187952"/>
                </a:cubicBezTo>
                <a:lnTo>
                  <a:pt x="193608" y="4187952"/>
                </a:lnTo>
                <a:cubicBezTo>
                  <a:pt x="142260" y="4187952"/>
                  <a:pt x="93015" y="4167554"/>
                  <a:pt x="56706" y="4131245"/>
                </a:cubicBezTo>
                <a:cubicBezTo>
                  <a:pt x="20397" y="4094936"/>
                  <a:pt x="0" y="4045691"/>
                  <a:pt x="0" y="3994343"/>
                </a:cubicBezTo>
                <a:lnTo>
                  <a:pt x="0" y="19360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3042057" numCol="1" spcCol="1270" anchor="ctr" anchorCtr="0">
            <a:noAutofit/>
          </a:bodyPr>
          <a:lstStyle/>
          <a:p>
            <a:pPr lvl="0" algn="ctr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b="1" kern="1200" dirty="0" smtClean="0">
                <a:cs typeface="B Nazanin" pitchFamily="2" charset="-78"/>
              </a:rPr>
              <a:t>توسعۀ شرکت</a:t>
            </a:r>
            <a:endParaRPr lang="en-US" sz="2900" b="1" kern="1200" dirty="0">
              <a:cs typeface="B Nazanin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942355" y="1787964"/>
            <a:ext cx="1548863" cy="1262724"/>
          </a:xfrm>
          <a:custGeom>
            <a:avLst/>
            <a:gdLst>
              <a:gd name="connsiteX0" fmla="*/ 0 w 1548863"/>
              <a:gd name="connsiteY0" fmla="*/ 126272 h 1262724"/>
              <a:gd name="connsiteX1" fmla="*/ 36984 w 1548863"/>
              <a:gd name="connsiteY1" fmla="*/ 36984 h 1262724"/>
              <a:gd name="connsiteX2" fmla="*/ 126272 w 1548863"/>
              <a:gd name="connsiteY2" fmla="*/ 0 h 1262724"/>
              <a:gd name="connsiteX3" fmla="*/ 1422591 w 1548863"/>
              <a:gd name="connsiteY3" fmla="*/ 0 h 1262724"/>
              <a:gd name="connsiteX4" fmla="*/ 1511879 w 1548863"/>
              <a:gd name="connsiteY4" fmla="*/ 36984 h 1262724"/>
              <a:gd name="connsiteX5" fmla="*/ 1548863 w 1548863"/>
              <a:gd name="connsiteY5" fmla="*/ 126272 h 1262724"/>
              <a:gd name="connsiteX6" fmla="*/ 1548863 w 1548863"/>
              <a:gd name="connsiteY6" fmla="*/ 1136452 h 1262724"/>
              <a:gd name="connsiteX7" fmla="*/ 1511879 w 1548863"/>
              <a:gd name="connsiteY7" fmla="*/ 1225740 h 1262724"/>
              <a:gd name="connsiteX8" fmla="*/ 1422591 w 1548863"/>
              <a:gd name="connsiteY8" fmla="*/ 1262724 h 1262724"/>
              <a:gd name="connsiteX9" fmla="*/ 126272 w 1548863"/>
              <a:gd name="connsiteY9" fmla="*/ 1262724 h 1262724"/>
              <a:gd name="connsiteX10" fmla="*/ 36984 w 1548863"/>
              <a:gd name="connsiteY10" fmla="*/ 1225740 h 1262724"/>
              <a:gd name="connsiteX11" fmla="*/ 0 w 1548863"/>
              <a:gd name="connsiteY11" fmla="*/ 1136452 h 1262724"/>
              <a:gd name="connsiteX12" fmla="*/ 0 w 1548863"/>
              <a:gd name="connsiteY12" fmla="*/ 126272 h 12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1262724">
                <a:moveTo>
                  <a:pt x="0" y="126272"/>
                </a:moveTo>
                <a:cubicBezTo>
                  <a:pt x="0" y="92783"/>
                  <a:pt x="13304" y="60665"/>
                  <a:pt x="36984" y="36984"/>
                </a:cubicBezTo>
                <a:cubicBezTo>
                  <a:pt x="60665" y="13303"/>
                  <a:pt x="92782" y="0"/>
                  <a:pt x="126272" y="0"/>
                </a:cubicBezTo>
                <a:lnTo>
                  <a:pt x="1422591" y="0"/>
                </a:lnTo>
                <a:cubicBezTo>
                  <a:pt x="1456080" y="0"/>
                  <a:pt x="1488198" y="13304"/>
                  <a:pt x="1511879" y="36984"/>
                </a:cubicBezTo>
                <a:cubicBezTo>
                  <a:pt x="1535560" y="60665"/>
                  <a:pt x="1548863" y="92782"/>
                  <a:pt x="1548863" y="126272"/>
                </a:cubicBezTo>
                <a:lnTo>
                  <a:pt x="1548863" y="1136452"/>
                </a:lnTo>
                <a:cubicBezTo>
                  <a:pt x="1548863" y="1169941"/>
                  <a:pt x="1535559" y="1202059"/>
                  <a:pt x="1511879" y="1225740"/>
                </a:cubicBezTo>
                <a:cubicBezTo>
                  <a:pt x="1488198" y="1249421"/>
                  <a:pt x="1456081" y="1262724"/>
                  <a:pt x="1422591" y="1262724"/>
                </a:cubicBezTo>
                <a:lnTo>
                  <a:pt x="126272" y="1262724"/>
                </a:lnTo>
                <a:cubicBezTo>
                  <a:pt x="92783" y="1262724"/>
                  <a:pt x="60665" y="1249420"/>
                  <a:pt x="36984" y="1225740"/>
                </a:cubicBezTo>
                <a:cubicBezTo>
                  <a:pt x="13303" y="1202059"/>
                  <a:pt x="0" y="1169942"/>
                  <a:pt x="0" y="1136452"/>
                </a:cubicBezTo>
                <a:lnTo>
                  <a:pt x="0" y="1262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544" tIns="63654" rIns="72544" bIns="63654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تغییر ترکیب محصول-خدمت</a:t>
            </a:r>
            <a:endParaRPr lang="en-US" sz="1400" b="1" kern="1200" dirty="0">
              <a:cs typeface="B Nazanin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942355" y="3244954"/>
            <a:ext cx="1548863" cy="1262724"/>
          </a:xfrm>
          <a:custGeom>
            <a:avLst/>
            <a:gdLst>
              <a:gd name="connsiteX0" fmla="*/ 0 w 1548863"/>
              <a:gd name="connsiteY0" fmla="*/ 126272 h 1262724"/>
              <a:gd name="connsiteX1" fmla="*/ 36984 w 1548863"/>
              <a:gd name="connsiteY1" fmla="*/ 36984 h 1262724"/>
              <a:gd name="connsiteX2" fmla="*/ 126272 w 1548863"/>
              <a:gd name="connsiteY2" fmla="*/ 0 h 1262724"/>
              <a:gd name="connsiteX3" fmla="*/ 1422591 w 1548863"/>
              <a:gd name="connsiteY3" fmla="*/ 0 h 1262724"/>
              <a:gd name="connsiteX4" fmla="*/ 1511879 w 1548863"/>
              <a:gd name="connsiteY4" fmla="*/ 36984 h 1262724"/>
              <a:gd name="connsiteX5" fmla="*/ 1548863 w 1548863"/>
              <a:gd name="connsiteY5" fmla="*/ 126272 h 1262724"/>
              <a:gd name="connsiteX6" fmla="*/ 1548863 w 1548863"/>
              <a:gd name="connsiteY6" fmla="*/ 1136452 h 1262724"/>
              <a:gd name="connsiteX7" fmla="*/ 1511879 w 1548863"/>
              <a:gd name="connsiteY7" fmla="*/ 1225740 h 1262724"/>
              <a:gd name="connsiteX8" fmla="*/ 1422591 w 1548863"/>
              <a:gd name="connsiteY8" fmla="*/ 1262724 h 1262724"/>
              <a:gd name="connsiteX9" fmla="*/ 126272 w 1548863"/>
              <a:gd name="connsiteY9" fmla="*/ 1262724 h 1262724"/>
              <a:gd name="connsiteX10" fmla="*/ 36984 w 1548863"/>
              <a:gd name="connsiteY10" fmla="*/ 1225740 h 1262724"/>
              <a:gd name="connsiteX11" fmla="*/ 0 w 1548863"/>
              <a:gd name="connsiteY11" fmla="*/ 1136452 h 1262724"/>
              <a:gd name="connsiteX12" fmla="*/ 0 w 1548863"/>
              <a:gd name="connsiteY12" fmla="*/ 126272 h 12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8863" h="1262724">
                <a:moveTo>
                  <a:pt x="0" y="126272"/>
                </a:moveTo>
                <a:cubicBezTo>
                  <a:pt x="0" y="92783"/>
                  <a:pt x="13304" y="60665"/>
                  <a:pt x="36984" y="36984"/>
                </a:cubicBezTo>
                <a:cubicBezTo>
                  <a:pt x="60665" y="13303"/>
                  <a:pt x="92782" y="0"/>
                  <a:pt x="126272" y="0"/>
                </a:cubicBezTo>
                <a:lnTo>
                  <a:pt x="1422591" y="0"/>
                </a:lnTo>
                <a:cubicBezTo>
                  <a:pt x="1456080" y="0"/>
                  <a:pt x="1488198" y="13304"/>
                  <a:pt x="1511879" y="36984"/>
                </a:cubicBezTo>
                <a:cubicBezTo>
                  <a:pt x="1535560" y="60665"/>
                  <a:pt x="1548863" y="92782"/>
                  <a:pt x="1548863" y="126272"/>
                </a:cubicBezTo>
                <a:lnTo>
                  <a:pt x="1548863" y="1136452"/>
                </a:lnTo>
                <a:cubicBezTo>
                  <a:pt x="1548863" y="1169941"/>
                  <a:pt x="1535559" y="1202059"/>
                  <a:pt x="1511879" y="1225740"/>
                </a:cubicBezTo>
                <a:cubicBezTo>
                  <a:pt x="1488198" y="1249421"/>
                  <a:pt x="1456081" y="1262724"/>
                  <a:pt x="1422591" y="1262724"/>
                </a:cubicBezTo>
                <a:lnTo>
                  <a:pt x="126272" y="1262724"/>
                </a:lnTo>
                <a:cubicBezTo>
                  <a:pt x="92783" y="1262724"/>
                  <a:pt x="60665" y="1249420"/>
                  <a:pt x="36984" y="1225740"/>
                </a:cubicBezTo>
                <a:cubicBezTo>
                  <a:pt x="13303" y="1202059"/>
                  <a:pt x="0" y="1169942"/>
                  <a:pt x="0" y="1136452"/>
                </a:cubicBezTo>
                <a:lnTo>
                  <a:pt x="0" y="1262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544" tIns="63654" rIns="72544" bIns="63654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Nazanin" pitchFamily="2" charset="-78"/>
              </a:rPr>
              <a:t>تحصیل دیگر شرکت‌ها</a:t>
            </a:r>
            <a:endParaRPr lang="en-US" sz="1400" b="1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شرایط اثرگذار بر خلق ارزش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3547872" y="530352"/>
            <a:ext cx="2093976" cy="2093976"/>
          </a:xfrm>
          <a:custGeom>
            <a:avLst/>
            <a:gdLst>
              <a:gd name="connsiteX0" fmla="*/ 0 w 2093976"/>
              <a:gd name="connsiteY0" fmla="*/ 2093976 h 2093976"/>
              <a:gd name="connsiteX1" fmla="*/ 1046988 w 2093976"/>
              <a:gd name="connsiteY1" fmla="*/ 0 h 2093976"/>
              <a:gd name="connsiteX2" fmla="*/ 2093976 w 2093976"/>
              <a:gd name="connsiteY2" fmla="*/ 2093976 h 2093976"/>
              <a:gd name="connsiteX3" fmla="*/ 0 w 2093976"/>
              <a:gd name="connsiteY3" fmla="*/ 2093976 h 209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976" h="2093976">
                <a:moveTo>
                  <a:pt x="0" y="2093976"/>
                </a:moveTo>
                <a:lnTo>
                  <a:pt x="1046988" y="0"/>
                </a:lnTo>
                <a:lnTo>
                  <a:pt x="2093976" y="2093976"/>
                </a:lnTo>
                <a:lnTo>
                  <a:pt x="0" y="2093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4454" tIns="1107948" rIns="584454" bIns="60960" numCol="1" spcCol="1270" anchor="ctr" anchorCtr="0">
            <a:noAutofit/>
          </a:bodyPr>
          <a:lstStyle/>
          <a:p>
            <a:pPr lvl="0" algn="ctr" defTabSz="711200" rtl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Nazanin" pitchFamily="2" charset="-78"/>
              </a:rPr>
              <a:t>تعارض میان منافع مدیران و ذینفعان</a:t>
            </a:r>
            <a:endParaRPr lang="en-US" sz="1600" b="1" kern="1200" dirty="0">
              <a:cs typeface="B Nazanin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500884" y="2624328"/>
            <a:ext cx="2093976" cy="2093976"/>
          </a:xfrm>
          <a:custGeom>
            <a:avLst/>
            <a:gdLst>
              <a:gd name="connsiteX0" fmla="*/ 0 w 2093976"/>
              <a:gd name="connsiteY0" fmla="*/ 2093976 h 2093976"/>
              <a:gd name="connsiteX1" fmla="*/ 1046988 w 2093976"/>
              <a:gd name="connsiteY1" fmla="*/ 0 h 2093976"/>
              <a:gd name="connsiteX2" fmla="*/ 2093976 w 2093976"/>
              <a:gd name="connsiteY2" fmla="*/ 2093976 h 2093976"/>
              <a:gd name="connsiteX3" fmla="*/ 0 w 2093976"/>
              <a:gd name="connsiteY3" fmla="*/ 2093976 h 209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976" h="2093976">
                <a:moveTo>
                  <a:pt x="0" y="2093976"/>
                </a:moveTo>
                <a:lnTo>
                  <a:pt x="1046988" y="0"/>
                </a:lnTo>
                <a:lnTo>
                  <a:pt x="2093976" y="2093976"/>
                </a:lnTo>
                <a:lnTo>
                  <a:pt x="0" y="2093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4454" tIns="1107948" rIns="584454" bIns="60960" numCol="1" spcCol="1270" anchor="ctr" anchorCtr="0">
            <a:noAutofit/>
          </a:bodyPr>
          <a:lstStyle/>
          <a:p>
            <a:pPr lvl="0" algn="ctr" defTabSz="711200" rtl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Nazanin" pitchFamily="2" charset="-78"/>
              </a:rPr>
              <a:t>ضعف مدیریت </a:t>
            </a:r>
            <a:endParaRPr lang="en-US" sz="1600" b="1" kern="1200" dirty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 rot="21600000">
            <a:off x="3547872" y="2624327"/>
            <a:ext cx="2093976" cy="2093977"/>
          </a:xfrm>
          <a:custGeom>
            <a:avLst/>
            <a:gdLst>
              <a:gd name="connsiteX0" fmla="*/ 0 w 2093976"/>
              <a:gd name="connsiteY0" fmla="*/ 2093976 h 2093976"/>
              <a:gd name="connsiteX1" fmla="*/ 1046988 w 2093976"/>
              <a:gd name="connsiteY1" fmla="*/ 0 h 2093976"/>
              <a:gd name="connsiteX2" fmla="*/ 2093976 w 2093976"/>
              <a:gd name="connsiteY2" fmla="*/ 2093976 h 2093976"/>
              <a:gd name="connsiteX3" fmla="*/ 0 w 2093976"/>
              <a:gd name="connsiteY3" fmla="*/ 2093976 h 209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976" h="2093976">
                <a:moveTo>
                  <a:pt x="2093976" y="0"/>
                </a:moveTo>
                <a:lnTo>
                  <a:pt x="1046988" y="2093976"/>
                </a:lnTo>
                <a:lnTo>
                  <a:pt x="0" y="0"/>
                </a:lnTo>
                <a:lnTo>
                  <a:pt x="2093976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4454" tIns="60961" rIns="584454" bIns="1107948" numCol="1" spcCol="1270" anchor="ctr" anchorCtr="0">
            <a:noAutofit/>
          </a:bodyPr>
          <a:lstStyle/>
          <a:p>
            <a:pPr lvl="0" algn="ctr" defTabSz="711200" rtl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Nazanin" pitchFamily="2" charset="-78"/>
              </a:rPr>
              <a:t>نیاز به تخصص‌های ویژه</a:t>
            </a:r>
            <a:endParaRPr lang="en-US" sz="1600" b="1" kern="1200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94860" y="2624328"/>
            <a:ext cx="2093976" cy="2093976"/>
          </a:xfrm>
          <a:custGeom>
            <a:avLst/>
            <a:gdLst>
              <a:gd name="connsiteX0" fmla="*/ 0 w 2093976"/>
              <a:gd name="connsiteY0" fmla="*/ 2093976 h 2093976"/>
              <a:gd name="connsiteX1" fmla="*/ 1046988 w 2093976"/>
              <a:gd name="connsiteY1" fmla="*/ 0 h 2093976"/>
              <a:gd name="connsiteX2" fmla="*/ 2093976 w 2093976"/>
              <a:gd name="connsiteY2" fmla="*/ 2093976 h 2093976"/>
              <a:gd name="connsiteX3" fmla="*/ 0 w 2093976"/>
              <a:gd name="connsiteY3" fmla="*/ 2093976 h 209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976" h="2093976">
                <a:moveTo>
                  <a:pt x="0" y="2093976"/>
                </a:moveTo>
                <a:lnTo>
                  <a:pt x="1046988" y="0"/>
                </a:lnTo>
                <a:lnTo>
                  <a:pt x="2093976" y="2093976"/>
                </a:lnTo>
                <a:lnTo>
                  <a:pt x="0" y="2093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4454" tIns="1107948" rIns="584454" bIns="60960" numCol="1" spcCol="1270" anchor="ctr" anchorCtr="0">
            <a:noAutofit/>
          </a:bodyPr>
          <a:lstStyle/>
          <a:p>
            <a:pPr lvl="0" algn="ctr" defTabSz="711200" rtl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Nazanin" pitchFamily="2" charset="-78"/>
              </a:rPr>
              <a:t>کمبود ارتباط </a:t>
            </a:r>
            <a:endParaRPr lang="en-US" sz="1600" b="1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ارزیابی پروژه‌های کسب و کارها </a:t>
            </a:r>
            <a:endParaRPr lang="fa-I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9600" y="579438"/>
            <a:ext cx="7974489" cy="792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sz="3200" dirty="0" smtClean="0">
                <a:ln/>
              </a:rPr>
              <a:t>لحاظ اثر طرح بر سایر کسب و کارها</a:t>
            </a:r>
            <a:endParaRPr lang="en-US" sz="3200" dirty="0" smtClean="0">
              <a:ln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07224" y="1483859"/>
            <a:ext cx="3931920" cy="1353600"/>
          </a:xfrm>
          <a:custGeom>
            <a:avLst/>
            <a:gdLst>
              <a:gd name="connsiteX0" fmla="*/ 0 w 3931920"/>
              <a:gd name="connsiteY0" fmla="*/ 0 h 1353600"/>
              <a:gd name="connsiteX1" fmla="*/ 3931920 w 3931920"/>
              <a:gd name="connsiteY1" fmla="*/ 0 h 1353600"/>
              <a:gd name="connsiteX2" fmla="*/ 3931920 w 3931920"/>
              <a:gd name="connsiteY2" fmla="*/ 1353600 h 1353600"/>
              <a:gd name="connsiteX3" fmla="*/ 0 w 3931920"/>
              <a:gd name="connsiteY3" fmla="*/ 1353600 h 1353600"/>
              <a:gd name="connsiteX4" fmla="*/ 0 w 3931920"/>
              <a:gd name="connsiteY4" fmla="*/ 0 h 135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1920" h="1353600">
                <a:moveTo>
                  <a:pt x="0" y="0"/>
                </a:moveTo>
                <a:lnTo>
                  <a:pt x="3931920" y="0"/>
                </a:lnTo>
                <a:lnTo>
                  <a:pt x="3931920" y="1353600"/>
                </a:lnTo>
                <a:lnTo>
                  <a:pt x="0" y="13536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1376" tIns="195072" rIns="341376" bIns="195072" numCol="1" spcCol="1270" anchor="ctr" anchorCtr="0">
            <a:noAutofit/>
          </a:bodyPr>
          <a:lstStyle/>
          <a:p>
            <a:pPr lvl="0" algn="ctr" defTabSz="2133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800" kern="1200" dirty="0" smtClean="0"/>
              <a:t>اثرات مثبت</a:t>
            </a:r>
            <a:endParaRPr lang="fa-IR" sz="48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607224" y="2837460"/>
            <a:ext cx="3931920" cy="2064240"/>
          </a:xfrm>
          <a:custGeom>
            <a:avLst/>
            <a:gdLst>
              <a:gd name="connsiteX0" fmla="*/ 0 w 3931920"/>
              <a:gd name="connsiteY0" fmla="*/ 0 h 2064240"/>
              <a:gd name="connsiteX1" fmla="*/ 3931920 w 3931920"/>
              <a:gd name="connsiteY1" fmla="*/ 0 h 2064240"/>
              <a:gd name="connsiteX2" fmla="*/ 3931920 w 3931920"/>
              <a:gd name="connsiteY2" fmla="*/ 2064240 h 2064240"/>
              <a:gd name="connsiteX3" fmla="*/ 0 w 3931920"/>
              <a:gd name="connsiteY3" fmla="*/ 2064240 h 2064240"/>
              <a:gd name="connsiteX4" fmla="*/ 0 w 3931920"/>
              <a:gd name="connsiteY4" fmla="*/ 0 h 206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1920" h="2064240">
                <a:moveTo>
                  <a:pt x="0" y="0"/>
                </a:moveTo>
                <a:lnTo>
                  <a:pt x="3931920" y="0"/>
                </a:lnTo>
                <a:lnTo>
                  <a:pt x="3931920" y="2064240"/>
                </a:lnTo>
                <a:lnTo>
                  <a:pt x="0" y="206424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2" tIns="149352" rIns="199136" bIns="224028" numCol="1" spcCol="1270" anchor="t" anchorCtr="0">
            <a:noAutofit/>
          </a:bodyPr>
          <a:lstStyle/>
          <a:p>
            <a:pPr marL="285750" lvl="1" indent="-285750" algn="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2800" kern="1200" dirty="0"/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endParaRPr lang="fa-IR" sz="2800" kern="1200" dirty="0" smtClean="0"/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800" kern="1200" dirty="0" smtClean="0"/>
              <a:t>فرصت‌های بالقوه </a:t>
            </a:r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endParaRPr lang="fa-IR" sz="2800" kern="1200" dirty="0" smtClean="0"/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2800" dirty="0" smtClean="0"/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800" kern="1200" dirty="0" smtClean="0"/>
              <a:t>(</a:t>
            </a:r>
            <a:r>
              <a:rPr lang="en-US" sz="2800" kern="1200" dirty="0" smtClean="0"/>
              <a:t>(</a:t>
            </a:r>
            <a:r>
              <a:rPr lang="en-US" sz="2000" kern="1200" dirty="0" smtClean="0"/>
              <a:t>Potential Opportunities</a:t>
            </a:r>
            <a:endParaRPr lang="fa-IR" sz="2000" kern="1200" dirty="0"/>
          </a:p>
        </p:txBody>
      </p:sp>
      <p:sp>
        <p:nvSpPr>
          <p:cNvPr id="9" name="Freeform 8"/>
          <p:cNvSpPr/>
          <p:nvPr/>
        </p:nvSpPr>
        <p:spPr>
          <a:xfrm>
            <a:off x="4652169" y="1483859"/>
            <a:ext cx="3931920" cy="1353600"/>
          </a:xfrm>
          <a:custGeom>
            <a:avLst/>
            <a:gdLst>
              <a:gd name="connsiteX0" fmla="*/ 0 w 3931920"/>
              <a:gd name="connsiteY0" fmla="*/ 0 h 1353600"/>
              <a:gd name="connsiteX1" fmla="*/ 3931920 w 3931920"/>
              <a:gd name="connsiteY1" fmla="*/ 0 h 1353600"/>
              <a:gd name="connsiteX2" fmla="*/ 3931920 w 3931920"/>
              <a:gd name="connsiteY2" fmla="*/ 1353600 h 1353600"/>
              <a:gd name="connsiteX3" fmla="*/ 0 w 3931920"/>
              <a:gd name="connsiteY3" fmla="*/ 1353600 h 1353600"/>
              <a:gd name="connsiteX4" fmla="*/ 0 w 3931920"/>
              <a:gd name="connsiteY4" fmla="*/ 0 h 135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1920" h="1353600">
                <a:moveTo>
                  <a:pt x="0" y="0"/>
                </a:moveTo>
                <a:lnTo>
                  <a:pt x="3931920" y="0"/>
                </a:lnTo>
                <a:lnTo>
                  <a:pt x="3931920" y="1353600"/>
                </a:lnTo>
                <a:lnTo>
                  <a:pt x="0" y="13536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1376" tIns="195072" rIns="341376" bIns="195072" numCol="1" spcCol="1270" anchor="ctr" anchorCtr="0">
            <a:noAutofit/>
          </a:bodyPr>
          <a:lstStyle/>
          <a:p>
            <a:pPr lvl="0" algn="ctr" defTabSz="2133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800" kern="1200" dirty="0" smtClean="0"/>
              <a:t>اثرات منفی</a:t>
            </a:r>
            <a:endParaRPr lang="en-US" sz="48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652169" y="2837460"/>
            <a:ext cx="3931920" cy="2064240"/>
          </a:xfrm>
          <a:custGeom>
            <a:avLst/>
            <a:gdLst>
              <a:gd name="connsiteX0" fmla="*/ 0 w 3931920"/>
              <a:gd name="connsiteY0" fmla="*/ 0 h 2064240"/>
              <a:gd name="connsiteX1" fmla="*/ 3931920 w 3931920"/>
              <a:gd name="connsiteY1" fmla="*/ 0 h 2064240"/>
              <a:gd name="connsiteX2" fmla="*/ 3931920 w 3931920"/>
              <a:gd name="connsiteY2" fmla="*/ 2064240 h 2064240"/>
              <a:gd name="connsiteX3" fmla="*/ 0 w 3931920"/>
              <a:gd name="connsiteY3" fmla="*/ 2064240 h 2064240"/>
              <a:gd name="connsiteX4" fmla="*/ 0 w 3931920"/>
              <a:gd name="connsiteY4" fmla="*/ 0 h 206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1920" h="2064240">
                <a:moveTo>
                  <a:pt x="0" y="0"/>
                </a:moveTo>
                <a:lnTo>
                  <a:pt x="3931920" y="0"/>
                </a:lnTo>
                <a:lnTo>
                  <a:pt x="3931920" y="2064240"/>
                </a:lnTo>
                <a:lnTo>
                  <a:pt x="0" y="206424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2" tIns="149352" rIns="199136" bIns="224028" numCol="1" spcCol="1270" anchor="t" anchorCtr="0">
            <a:noAutofit/>
          </a:bodyPr>
          <a:lstStyle/>
          <a:p>
            <a:pPr marL="285750" lvl="1" indent="-285750" algn="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endParaRPr lang="en-US" sz="2800" kern="1200" dirty="0" smtClean="0"/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endParaRPr lang="fa-IR" sz="2800" kern="1200" dirty="0" smtClean="0"/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800" kern="1200" dirty="0" smtClean="0"/>
              <a:t>تغذیه از خود</a:t>
            </a:r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endParaRPr lang="fa-IR" sz="2800" kern="1200" dirty="0" smtClean="0"/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800" kern="1200" dirty="0" smtClean="0"/>
              <a:t> </a:t>
            </a:r>
          </a:p>
          <a:p>
            <a:pPr marL="285750" lvl="1" indent="-285750" algn="ctr" defTabSz="1244600" rtl="1">
              <a:lnSpc>
                <a:spcPct val="5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000" kern="1200" dirty="0" smtClean="0"/>
              <a:t>(</a:t>
            </a:r>
            <a:r>
              <a:rPr lang="en-US" sz="2000" kern="1200" dirty="0" smtClean="0"/>
              <a:t>(Cannibalization</a:t>
            </a:r>
            <a:endParaRPr lang="en-US" sz="20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فرصت‌های بالقوۀ سرمایه‌گذاری 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14352" y="543035"/>
            <a:ext cx="3931920" cy="917280"/>
          </a:xfrm>
          <a:custGeom>
            <a:avLst/>
            <a:gdLst>
              <a:gd name="connsiteX0" fmla="*/ 0 w 3931920"/>
              <a:gd name="connsiteY0" fmla="*/ 152883 h 917280"/>
              <a:gd name="connsiteX1" fmla="*/ 44779 w 3931920"/>
              <a:gd name="connsiteY1" fmla="*/ 44778 h 917280"/>
              <a:gd name="connsiteX2" fmla="*/ 152884 w 3931920"/>
              <a:gd name="connsiteY2" fmla="*/ 0 h 917280"/>
              <a:gd name="connsiteX3" fmla="*/ 3779037 w 3931920"/>
              <a:gd name="connsiteY3" fmla="*/ 0 h 917280"/>
              <a:gd name="connsiteX4" fmla="*/ 3887142 w 3931920"/>
              <a:gd name="connsiteY4" fmla="*/ 44779 h 917280"/>
              <a:gd name="connsiteX5" fmla="*/ 3931920 w 3931920"/>
              <a:gd name="connsiteY5" fmla="*/ 152884 h 917280"/>
              <a:gd name="connsiteX6" fmla="*/ 3931920 w 3931920"/>
              <a:gd name="connsiteY6" fmla="*/ 764397 h 917280"/>
              <a:gd name="connsiteX7" fmla="*/ 3887142 w 3931920"/>
              <a:gd name="connsiteY7" fmla="*/ 872502 h 917280"/>
              <a:gd name="connsiteX8" fmla="*/ 3779037 w 3931920"/>
              <a:gd name="connsiteY8" fmla="*/ 917280 h 917280"/>
              <a:gd name="connsiteX9" fmla="*/ 152883 w 3931920"/>
              <a:gd name="connsiteY9" fmla="*/ 917280 h 917280"/>
              <a:gd name="connsiteX10" fmla="*/ 44778 w 3931920"/>
              <a:gd name="connsiteY10" fmla="*/ 872502 h 917280"/>
              <a:gd name="connsiteX11" fmla="*/ 0 w 3931920"/>
              <a:gd name="connsiteY11" fmla="*/ 764397 h 917280"/>
              <a:gd name="connsiteX12" fmla="*/ 0 w 3931920"/>
              <a:gd name="connsiteY12" fmla="*/ 152883 h 91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917280">
                <a:moveTo>
                  <a:pt x="0" y="152883"/>
                </a:moveTo>
                <a:cubicBezTo>
                  <a:pt x="0" y="112336"/>
                  <a:pt x="16107" y="73450"/>
                  <a:pt x="44779" y="44778"/>
                </a:cubicBezTo>
                <a:cubicBezTo>
                  <a:pt x="73450" y="16107"/>
                  <a:pt x="112337" y="0"/>
                  <a:pt x="152884" y="0"/>
                </a:cubicBezTo>
                <a:lnTo>
                  <a:pt x="3779037" y="0"/>
                </a:lnTo>
                <a:cubicBezTo>
                  <a:pt x="3819584" y="0"/>
                  <a:pt x="3858470" y="16107"/>
                  <a:pt x="3887142" y="44779"/>
                </a:cubicBezTo>
                <a:cubicBezTo>
                  <a:pt x="3915813" y="73450"/>
                  <a:pt x="3931920" y="112337"/>
                  <a:pt x="3931920" y="152884"/>
                </a:cubicBezTo>
                <a:lnTo>
                  <a:pt x="3931920" y="764397"/>
                </a:lnTo>
                <a:cubicBezTo>
                  <a:pt x="3931920" y="804944"/>
                  <a:pt x="3915813" y="843831"/>
                  <a:pt x="3887142" y="872502"/>
                </a:cubicBezTo>
                <a:cubicBezTo>
                  <a:pt x="3858471" y="901173"/>
                  <a:pt x="3819584" y="917280"/>
                  <a:pt x="3779037" y="917280"/>
                </a:cubicBezTo>
                <a:lnTo>
                  <a:pt x="152883" y="917280"/>
                </a:lnTo>
                <a:cubicBezTo>
                  <a:pt x="112336" y="917280"/>
                  <a:pt x="73449" y="901173"/>
                  <a:pt x="44778" y="872502"/>
                </a:cubicBezTo>
                <a:cubicBezTo>
                  <a:pt x="16107" y="843831"/>
                  <a:pt x="0" y="804944"/>
                  <a:pt x="0" y="764397"/>
                </a:cubicBezTo>
                <a:lnTo>
                  <a:pt x="0" y="152883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88" tIns="162888" rIns="162888" bIns="162888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بهره‌برداری از ظرفیت</a:t>
            </a:r>
            <a:endParaRPr lang="en-US" sz="3100" kern="1200" dirty="0">
              <a:cs typeface="B Zar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14352" y="1601435"/>
            <a:ext cx="3931920" cy="917280"/>
          </a:xfrm>
          <a:custGeom>
            <a:avLst/>
            <a:gdLst>
              <a:gd name="connsiteX0" fmla="*/ 0 w 3931920"/>
              <a:gd name="connsiteY0" fmla="*/ 152883 h 917280"/>
              <a:gd name="connsiteX1" fmla="*/ 44779 w 3931920"/>
              <a:gd name="connsiteY1" fmla="*/ 44778 h 917280"/>
              <a:gd name="connsiteX2" fmla="*/ 152884 w 3931920"/>
              <a:gd name="connsiteY2" fmla="*/ 0 h 917280"/>
              <a:gd name="connsiteX3" fmla="*/ 3779037 w 3931920"/>
              <a:gd name="connsiteY3" fmla="*/ 0 h 917280"/>
              <a:gd name="connsiteX4" fmla="*/ 3887142 w 3931920"/>
              <a:gd name="connsiteY4" fmla="*/ 44779 h 917280"/>
              <a:gd name="connsiteX5" fmla="*/ 3931920 w 3931920"/>
              <a:gd name="connsiteY5" fmla="*/ 152884 h 917280"/>
              <a:gd name="connsiteX6" fmla="*/ 3931920 w 3931920"/>
              <a:gd name="connsiteY6" fmla="*/ 764397 h 917280"/>
              <a:gd name="connsiteX7" fmla="*/ 3887142 w 3931920"/>
              <a:gd name="connsiteY7" fmla="*/ 872502 h 917280"/>
              <a:gd name="connsiteX8" fmla="*/ 3779037 w 3931920"/>
              <a:gd name="connsiteY8" fmla="*/ 917280 h 917280"/>
              <a:gd name="connsiteX9" fmla="*/ 152883 w 3931920"/>
              <a:gd name="connsiteY9" fmla="*/ 917280 h 917280"/>
              <a:gd name="connsiteX10" fmla="*/ 44778 w 3931920"/>
              <a:gd name="connsiteY10" fmla="*/ 872502 h 917280"/>
              <a:gd name="connsiteX11" fmla="*/ 0 w 3931920"/>
              <a:gd name="connsiteY11" fmla="*/ 764397 h 917280"/>
              <a:gd name="connsiteX12" fmla="*/ 0 w 3931920"/>
              <a:gd name="connsiteY12" fmla="*/ 152883 h 91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917280">
                <a:moveTo>
                  <a:pt x="0" y="152883"/>
                </a:moveTo>
                <a:cubicBezTo>
                  <a:pt x="0" y="112336"/>
                  <a:pt x="16107" y="73450"/>
                  <a:pt x="44779" y="44778"/>
                </a:cubicBezTo>
                <a:cubicBezTo>
                  <a:pt x="73450" y="16107"/>
                  <a:pt x="112337" y="0"/>
                  <a:pt x="152884" y="0"/>
                </a:cubicBezTo>
                <a:lnTo>
                  <a:pt x="3779037" y="0"/>
                </a:lnTo>
                <a:cubicBezTo>
                  <a:pt x="3819584" y="0"/>
                  <a:pt x="3858470" y="16107"/>
                  <a:pt x="3887142" y="44779"/>
                </a:cubicBezTo>
                <a:cubicBezTo>
                  <a:pt x="3915813" y="73450"/>
                  <a:pt x="3931920" y="112337"/>
                  <a:pt x="3931920" y="152884"/>
                </a:cubicBezTo>
                <a:lnTo>
                  <a:pt x="3931920" y="764397"/>
                </a:lnTo>
                <a:cubicBezTo>
                  <a:pt x="3931920" y="804944"/>
                  <a:pt x="3915813" y="843831"/>
                  <a:pt x="3887142" y="872502"/>
                </a:cubicBezTo>
                <a:cubicBezTo>
                  <a:pt x="3858471" y="901173"/>
                  <a:pt x="3819584" y="917280"/>
                  <a:pt x="3779037" y="917280"/>
                </a:cubicBezTo>
                <a:lnTo>
                  <a:pt x="152883" y="917280"/>
                </a:lnTo>
                <a:cubicBezTo>
                  <a:pt x="112336" y="917280"/>
                  <a:pt x="73449" y="901173"/>
                  <a:pt x="44778" y="872502"/>
                </a:cubicBezTo>
                <a:cubicBezTo>
                  <a:pt x="16107" y="843831"/>
                  <a:pt x="0" y="804944"/>
                  <a:pt x="0" y="764397"/>
                </a:cubicBezTo>
                <a:lnTo>
                  <a:pt x="0" y="152883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673099"/>
              <a:satOff val="6871"/>
              <a:lumOff val="5882"/>
              <a:alphaOff val="0"/>
            </a:schemeClr>
          </a:fillRef>
          <a:effectRef idx="2">
            <a:schemeClr val="accent5">
              <a:hueOff val="-4673099"/>
              <a:satOff val="6871"/>
              <a:lumOff val="588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88" tIns="162888" rIns="162888" bIns="162888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smtClean="0">
                <a:cs typeface="B Zar" pitchFamily="2" charset="-78"/>
              </a:rPr>
              <a:t>متوقف‌ساختن طرح</a:t>
            </a:r>
            <a:endParaRPr lang="en-US" sz="3100" kern="1200" dirty="0">
              <a:cs typeface="B Zar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14352" y="2659836"/>
            <a:ext cx="3931920" cy="917280"/>
          </a:xfrm>
          <a:custGeom>
            <a:avLst/>
            <a:gdLst>
              <a:gd name="connsiteX0" fmla="*/ 0 w 3931920"/>
              <a:gd name="connsiteY0" fmla="*/ 152883 h 917280"/>
              <a:gd name="connsiteX1" fmla="*/ 44779 w 3931920"/>
              <a:gd name="connsiteY1" fmla="*/ 44778 h 917280"/>
              <a:gd name="connsiteX2" fmla="*/ 152884 w 3931920"/>
              <a:gd name="connsiteY2" fmla="*/ 0 h 917280"/>
              <a:gd name="connsiteX3" fmla="*/ 3779037 w 3931920"/>
              <a:gd name="connsiteY3" fmla="*/ 0 h 917280"/>
              <a:gd name="connsiteX4" fmla="*/ 3887142 w 3931920"/>
              <a:gd name="connsiteY4" fmla="*/ 44779 h 917280"/>
              <a:gd name="connsiteX5" fmla="*/ 3931920 w 3931920"/>
              <a:gd name="connsiteY5" fmla="*/ 152884 h 917280"/>
              <a:gd name="connsiteX6" fmla="*/ 3931920 w 3931920"/>
              <a:gd name="connsiteY6" fmla="*/ 764397 h 917280"/>
              <a:gd name="connsiteX7" fmla="*/ 3887142 w 3931920"/>
              <a:gd name="connsiteY7" fmla="*/ 872502 h 917280"/>
              <a:gd name="connsiteX8" fmla="*/ 3779037 w 3931920"/>
              <a:gd name="connsiteY8" fmla="*/ 917280 h 917280"/>
              <a:gd name="connsiteX9" fmla="*/ 152883 w 3931920"/>
              <a:gd name="connsiteY9" fmla="*/ 917280 h 917280"/>
              <a:gd name="connsiteX10" fmla="*/ 44778 w 3931920"/>
              <a:gd name="connsiteY10" fmla="*/ 872502 h 917280"/>
              <a:gd name="connsiteX11" fmla="*/ 0 w 3931920"/>
              <a:gd name="connsiteY11" fmla="*/ 764397 h 917280"/>
              <a:gd name="connsiteX12" fmla="*/ 0 w 3931920"/>
              <a:gd name="connsiteY12" fmla="*/ 152883 h 91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917280">
                <a:moveTo>
                  <a:pt x="0" y="152883"/>
                </a:moveTo>
                <a:cubicBezTo>
                  <a:pt x="0" y="112336"/>
                  <a:pt x="16107" y="73450"/>
                  <a:pt x="44779" y="44778"/>
                </a:cubicBezTo>
                <a:cubicBezTo>
                  <a:pt x="73450" y="16107"/>
                  <a:pt x="112337" y="0"/>
                  <a:pt x="152884" y="0"/>
                </a:cubicBezTo>
                <a:lnTo>
                  <a:pt x="3779037" y="0"/>
                </a:lnTo>
                <a:cubicBezTo>
                  <a:pt x="3819584" y="0"/>
                  <a:pt x="3858470" y="16107"/>
                  <a:pt x="3887142" y="44779"/>
                </a:cubicBezTo>
                <a:cubicBezTo>
                  <a:pt x="3915813" y="73450"/>
                  <a:pt x="3931920" y="112337"/>
                  <a:pt x="3931920" y="152884"/>
                </a:cubicBezTo>
                <a:lnTo>
                  <a:pt x="3931920" y="764397"/>
                </a:lnTo>
                <a:cubicBezTo>
                  <a:pt x="3931920" y="804944"/>
                  <a:pt x="3915813" y="843831"/>
                  <a:pt x="3887142" y="872502"/>
                </a:cubicBezTo>
                <a:cubicBezTo>
                  <a:pt x="3858471" y="901173"/>
                  <a:pt x="3819584" y="917280"/>
                  <a:pt x="3779037" y="917280"/>
                </a:cubicBezTo>
                <a:lnTo>
                  <a:pt x="152883" y="917280"/>
                </a:lnTo>
                <a:cubicBezTo>
                  <a:pt x="112336" y="917280"/>
                  <a:pt x="73449" y="901173"/>
                  <a:pt x="44778" y="872502"/>
                </a:cubicBezTo>
                <a:cubicBezTo>
                  <a:pt x="16107" y="843831"/>
                  <a:pt x="0" y="804944"/>
                  <a:pt x="0" y="764397"/>
                </a:cubicBezTo>
                <a:lnTo>
                  <a:pt x="0" y="152883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346198"/>
              <a:satOff val="13742"/>
              <a:lumOff val="11765"/>
              <a:alphaOff val="0"/>
            </a:schemeClr>
          </a:fillRef>
          <a:effectRef idx="2">
            <a:schemeClr val="accent5">
              <a:hueOff val="-9346198"/>
              <a:satOff val="13742"/>
              <a:lumOff val="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88" tIns="162888" rIns="162888" bIns="162888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به تأخیر‌انداختن طرح</a:t>
            </a:r>
            <a:endParaRPr lang="en-US" sz="3100" kern="1200" dirty="0">
              <a:cs typeface="B Zar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14352" y="3718236"/>
            <a:ext cx="3931920" cy="917280"/>
          </a:xfrm>
          <a:custGeom>
            <a:avLst/>
            <a:gdLst>
              <a:gd name="connsiteX0" fmla="*/ 0 w 3931920"/>
              <a:gd name="connsiteY0" fmla="*/ 152883 h 917280"/>
              <a:gd name="connsiteX1" fmla="*/ 44779 w 3931920"/>
              <a:gd name="connsiteY1" fmla="*/ 44778 h 917280"/>
              <a:gd name="connsiteX2" fmla="*/ 152884 w 3931920"/>
              <a:gd name="connsiteY2" fmla="*/ 0 h 917280"/>
              <a:gd name="connsiteX3" fmla="*/ 3779037 w 3931920"/>
              <a:gd name="connsiteY3" fmla="*/ 0 h 917280"/>
              <a:gd name="connsiteX4" fmla="*/ 3887142 w 3931920"/>
              <a:gd name="connsiteY4" fmla="*/ 44779 h 917280"/>
              <a:gd name="connsiteX5" fmla="*/ 3931920 w 3931920"/>
              <a:gd name="connsiteY5" fmla="*/ 152884 h 917280"/>
              <a:gd name="connsiteX6" fmla="*/ 3931920 w 3931920"/>
              <a:gd name="connsiteY6" fmla="*/ 764397 h 917280"/>
              <a:gd name="connsiteX7" fmla="*/ 3887142 w 3931920"/>
              <a:gd name="connsiteY7" fmla="*/ 872502 h 917280"/>
              <a:gd name="connsiteX8" fmla="*/ 3779037 w 3931920"/>
              <a:gd name="connsiteY8" fmla="*/ 917280 h 917280"/>
              <a:gd name="connsiteX9" fmla="*/ 152883 w 3931920"/>
              <a:gd name="connsiteY9" fmla="*/ 917280 h 917280"/>
              <a:gd name="connsiteX10" fmla="*/ 44778 w 3931920"/>
              <a:gd name="connsiteY10" fmla="*/ 872502 h 917280"/>
              <a:gd name="connsiteX11" fmla="*/ 0 w 3931920"/>
              <a:gd name="connsiteY11" fmla="*/ 764397 h 917280"/>
              <a:gd name="connsiteX12" fmla="*/ 0 w 3931920"/>
              <a:gd name="connsiteY12" fmla="*/ 152883 h 91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917280">
                <a:moveTo>
                  <a:pt x="0" y="152883"/>
                </a:moveTo>
                <a:cubicBezTo>
                  <a:pt x="0" y="112336"/>
                  <a:pt x="16107" y="73450"/>
                  <a:pt x="44779" y="44778"/>
                </a:cubicBezTo>
                <a:cubicBezTo>
                  <a:pt x="73450" y="16107"/>
                  <a:pt x="112337" y="0"/>
                  <a:pt x="152884" y="0"/>
                </a:cubicBezTo>
                <a:lnTo>
                  <a:pt x="3779037" y="0"/>
                </a:lnTo>
                <a:cubicBezTo>
                  <a:pt x="3819584" y="0"/>
                  <a:pt x="3858470" y="16107"/>
                  <a:pt x="3887142" y="44779"/>
                </a:cubicBezTo>
                <a:cubicBezTo>
                  <a:pt x="3915813" y="73450"/>
                  <a:pt x="3931920" y="112337"/>
                  <a:pt x="3931920" y="152884"/>
                </a:cubicBezTo>
                <a:lnTo>
                  <a:pt x="3931920" y="764397"/>
                </a:lnTo>
                <a:cubicBezTo>
                  <a:pt x="3931920" y="804944"/>
                  <a:pt x="3915813" y="843831"/>
                  <a:pt x="3887142" y="872502"/>
                </a:cubicBezTo>
                <a:cubicBezTo>
                  <a:pt x="3858471" y="901173"/>
                  <a:pt x="3819584" y="917280"/>
                  <a:pt x="3779037" y="917280"/>
                </a:cubicBezTo>
                <a:lnTo>
                  <a:pt x="152883" y="917280"/>
                </a:lnTo>
                <a:cubicBezTo>
                  <a:pt x="112336" y="917280"/>
                  <a:pt x="73449" y="901173"/>
                  <a:pt x="44778" y="872502"/>
                </a:cubicBezTo>
                <a:cubicBezTo>
                  <a:pt x="16107" y="843831"/>
                  <a:pt x="0" y="804944"/>
                  <a:pt x="0" y="764397"/>
                </a:cubicBezTo>
                <a:lnTo>
                  <a:pt x="0" y="152883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88" tIns="162888" rIns="162888" bIns="162888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کم‌کردن تولید</a:t>
            </a:r>
            <a:endParaRPr lang="en-US" sz="3100" kern="1200" dirty="0">
              <a:cs typeface="B Zar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755360" y="529319"/>
            <a:ext cx="3931920" cy="917280"/>
          </a:xfrm>
          <a:custGeom>
            <a:avLst/>
            <a:gdLst>
              <a:gd name="connsiteX0" fmla="*/ 0 w 3931920"/>
              <a:gd name="connsiteY0" fmla="*/ 152883 h 917280"/>
              <a:gd name="connsiteX1" fmla="*/ 44779 w 3931920"/>
              <a:gd name="connsiteY1" fmla="*/ 44778 h 917280"/>
              <a:gd name="connsiteX2" fmla="*/ 152884 w 3931920"/>
              <a:gd name="connsiteY2" fmla="*/ 0 h 917280"/>
              <a:gd name="connsiteX3" fmla="*/ 3779037 w 3931920"/>
              <a:gd name="connsiteY3" fmla="*/ 0 h 917280"/>
              <a:gd name="connsiteX4" fmla="*/ 3887142 w 3931920"/>
              <a:gd name="connsiteY4" fmla="*/ 44779 h 917280"/>
              <a:gd name="connsiteX5" fmla="*/ 3931920 w 3931920"/>
              <a:gd name="connsiteY5" fmla="*/ 152884 h 917280"/>
              <a:gd name="connsiteX6" fmla="*/ 3931920 w 3931920"/>
              <a:gd name="connsiteY6" fmla="*/ 764397 h 917280"/>
              <a:gd name="connsiteX7" fmla="*/ 3887142 w 3931920"/>
              <a:gd name="connsiteY7" fmla="*/ 872502 h 917280"/>
              <a:gd name="connsiteX8" fmla="*/ 3779037 w 3931920"/>
              <a:gd name="connsiteY8" fmla="*/ 917280 h 917280"/>
              <a:gd name="connsiteX9" fmla="*/ 152883 w 3931920"/>
              <a:gd name="connsiteY9" fmla="*/ 917280 h 917280"/>
              <a:gd name="connsiteX10" fmla="*/ 44778 w 3931920"/>
              <a:gd name="connsiteY10" fmla="*/ 872502 h 917280"/>
              <a:gd name="connsiteX11" fmla="*/ 0 w 3931920"/>
              <a:gd name="connsiteY11" fmla="*/ 764397 h 917280"/>
              <a:gd name="connsiteX12" fmla="*/ 0 w 3931920"/>
              <a:gd name="connsiteY12" fmla="*/ 152883 h 91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917280">
                <a:moveTo>
                  <a:pt x="0" y="152883"/>
                </a:moveTo>
                <a:cubicBezTo>
                  <a:pt x="0" y="112336"/>
                  <a:pt x="16107" y="73450"/>
                  <a:pt x="44779" y="44778"/>
                </a:cubicBezTo>
                <a:cubicBezTo>
                  <a:pt x="73450" y="16107"/>
                  <a:pt x="112337" y="0"/>
                  <a:pt x="152884" y="0"/>
                </a:cubicBezTo>
                <a:lnTo>
                  <a:pt x="3779037" y="0"/>
                </a:lnTo>
                <a:cubicBezTo>
                  <a:pt x="3819584" y="0"/>
                  <a:pt x="3858470" y="16107"/>
                  <a:pt x="3887142" y="44779"/>
                </a:cubicBezTo>
                <a:cubicBezTo>
                  <a:pt x="3915813" y="73450"/>
                  <a:pt x="3931920" y="112337"/>
                  <a:pt x="3931920" y="152884"/>
                </a:cubicBezTo>
                <a:lnTo>
                  <a:pt x="3931920" y="764397"/>
                </a:lnTo>
                <a:cubicBezTo>
                  <a:pt x="3931920" y="804944"/>
                  <a:pt x="3915813" y="843831"/>
                  <a:pt x="3887142" y="872502"/>
                </a:cubicBezTo>
                <a:cubicBezTo>
                  <a:pt x="3858471" y="901173"/>
                  <a:pt x="3819584" y="917280"/>
                  <a:pt x="3779037" y="917280"/>
                </a:cubicBezTo>
                <a:lnTo>
                  <a:pt x="152883" y="917280"/>
                </a:lnTo>
                <a:cubicBezTo>
                  <a:pt x="112336" y="917280"/>
                  <a:pt x="73449" y="901173"/>
                  <a:pt x="44778" y="872502"/>
                </a:cubicBezTo>
                <a:cubicBezTo>
                  <a:pt x="16107" y="843831"/>
                  <a:pt x="0" y="804944"/>
                  <a:pt x="0" y="764397"/>
                </a:cubicBezTo>
                <a:lnTo>
                  <a:pt x="0" y="152883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88" tIns="162888" rIns="162888" bIns="162888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انعطاف‌پذیری</a:t>
            </a:r>
            <a:endParaRPr lang="en-US" sz="3100" kern="1200" dirty="0">
              <a:cs typeface="B Zar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755360" y="1587719"/>
            <a:ext cx="3931920" cy="917280"/>
          </a:xfrm>
          <a:custGeom>
            <a:avLst/>
            <a:gdLst>
              <a:gd name="connsiteX0" fmla="*/ 0 w 3931920"/>
              <a:gd name="connsiteY0" fmla="*/ 152883 h 917280"/>
              <a:gd name="connsiteX1" fmla="*/ 44779 w 3931920"/>
              <a:gd name="connsiteY1" fmla="*/ 44778 h 917280"/>
              <a:gd name="connsiteX2" fmla="*/ 152884 w 3931920"/>
              <a:gd name="connsiteY2" fmla="*/ 0 h 917280"/>
              <a:gd name="connsiteX3" fmla="*/ 3779037 w 3931920"/>
              <a:gd name="connsiteY3" fmla="*/ 0 h 917280"/>
              <a:gd name="connsiteX4" fmla="*/ 3887142 w 3931920"/>
              <a:gd name="connsiteY4" fmla="*/ 44779 h 917280"/>
              <a:gd name="connsiteX5" fmla="*/ 3931920 w 3931920"/>
              <a:gd name="connsiteY5" fmla="*/ 152884 h 917280"/>
              <a:gd name="connsiteX6" fmla="*/ 3931920 w 3931920"/>
              <a:gd name="connsiteY6" fmla="*/ 764397 h 917280"/>
              <a:gd name="connsiteX7" fmla="*/ 3887142 w 3931920"/>
              <a:gd name="connsiteY7" fmla="*/ 872502 h 917280"/>
              <a:gd name="connsiteX8" fmla="*/ 3779037 w 3931920"/>
              <a:gd name="connsiteY8" fmla="*/ 917280 h 917280"/>
              <a:gd name="connsiteX9" fmla="*/ 152883 w 3931920"/>
              <a:gd name="connsiteY9" fmla="*/ 917280 h 917280"/>
              <a:gd name="connsiteX10" fmla="*/ 44778 w 3931920"/>
              <a:gd name="connsiteY10" fmla="*/ 872502 h 917280"/>
              <a:gd name="connsiteX11" fmla="*/ 0 w 3931920"/>
              <a:gd name="connsiteY11" fmla="*/ 764397 h 917280"/>
              <a:gd name="connsiteX12" fmla="*/ 0 w 3931920"/>
              <a:gd name="connsiteY12" fmla="*/ 152883 h 91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917280">
                <a:moveTo>
                  <a:pt x="0" y="152883"/>
                </a:moveTo>
                <a:cubicBezTo>
                  <a:pt x="0" y="112336"/>
                  <a:pt x="16107" y="73450"/>
                  <a:pt x="44779" y="44778"/>
                </a:cubicBezTo>
                <a:cubicBezTo>
                  <a:pt x="73450" y="16107"/>
                  <a:pt x="112337" y="0"/>
                  <a:pt x="152884" y="0"/>
                </a:cubicBezTo>
                <a:lnTo>
                  <a:pt x="3779037" y="0"/>
                </a:lnTo>
                <a:cubicBezTo>
                  <a:pt x="3819584" y="0"/>
                  <a:pt x="3858470" y="16107"/>
                  <a:pt x="3887142" y="44779"/>
                </a:cubicBezTo>
                <a:cubicBezTo>
                  <a:pt x="3915813" y="73450"/>
                  <a:pt x="3931920" y="112337"/>
                  <a:pt x="3931920" y="152884"/>
                </a:cubicBezTo>
                <a:lnTo>
                  <a:pt x="3931920" y="764397"/>
                </a:lnTo>
                <a:cubicBezTo>
                  <a:pt x="3931920" y="804944"/>
                  <a:pt x="3915813" y="843831"/>
                  <a:pt x="3887142" y="872502"/>
                </a:cubicBezTo>
                <a:cubicBezTo>
                  <a:pt x="3858471" y="901173"/>
                  <a:pt x="3819584" y="917280"/>
                  <a:pt x="3779037" y="917280"/>
                </a:cubicBezTo>
                <a:lnTo>
                  <a:pt x="152883" y="917280"/>
                </a:lnTo>
                <a:cubicBezTo>
                  <a:pt x="112336" y="917280"/>
                  <a:pt x="73449" y="901173"/>
                  <a:pt x="44778" y="872502"/>
                </a:cubicBezTo>
                <a:cubicBezTo>
                  <a:pt x="16107" y="843831"/>
                  <a:pt x="0" y="804944"/>
                  <a:pt x="0" y="764397"/>
                </a:cubicBezTo>
                <a:lnTo>
                  <a:pt x="0" y="152883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673099"/>
              <a:satOff val="6871"/>
              <a:lumOff val="5882"/>
              <a:alphaOff val="0"/>
            </a:schemeClr>
          </a:fillRef>
          <a:effectRef idx="2">
            <a:schemeClr val="accent5">
              <a:hueOff val="-4673099"/>
              <a:satOff val="6871"/>
              <a:lumOff val="588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88" tIns="162888" rIns="162888" bIns="162888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ورود به بازارهای جدید</a:t>
            </a:r>
            <a:endParaRPr lang="en-US" sz="3100" kern="1200" dirty="0">
              <a:cs typeface="B Za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755360" y="2646120"/>
            <a:ext cx="3931920" cy="917280"/>
          </a:xfrm>
          <a:custGeom>
            <a:avLst/>
            <a:gdLst>
              <a:gd name="connsiteX0" fmla="*/ 0 w 3931920"/>
              <a:gd name="connsiteY0" fmla="*/ 152883 h 917280"/>
              <a:gd name="connsiteX1" fmla="*/ 44779 w 3931920"/>
              <a:gd name="connsiteY1" fmla="*/ 44778 h 917280"/>
              <a:gd name="connsiteX2" fmla="*/ 152884 w 3931920"/>
              <a:gd name="connsiteY2" fmla="*/ 0 h 917280"/>
              <a:gd name="connsiteX3" fmla="*/ 3779037 w 3931920"/>
              <a:gd name="connsiteY3" fmla="*/ 0 h 917280"/>
              <a:gd name="connsiteX4" fmla="*/ 3887142 w 3931920"/>
              <a:gd name="connsiteY4" fmla="*/ 44779 h 917280"/>
              <a:gd name="connsiteX5" fmla="*/ 3931920 w 3931920"/>
              <a:gd name="connsiteY5" fmla="*/ 152884 h 917280"/>
              <a:gd name="connsiteX6" fmla="*/ 3931920 w 3931920"/>
              <a:gd name="connsiteY6" fmla="*/ 764397 h 917280"/>
              <a:gd name="connsiteX7" fmla="*/ 3887142 w 3931920"/>
              <a:gd name="connsiteY7" fmla="*/ 872502 h 917280"/>
              <a:gd name="connsiteX8" fmla="*/ 3779037 w 3931920"/>
              <a:gd name="connsiteY8" fmla="*/ 917280 h 917280"/>
              <a:gd name="connsiteX9" fmla="*/ 152883 w 3931920"/>
              <a:gd name="connsiteY9" fmla="*/ 917280 h 917280"/>
              <a:gd name="connsiteX10" fmla="*/ 44778 w 3931920"/>
              <a:gd name="connsiteY10" fmla="*/ 872502 h 917280"/>
              <a:gd name="connsiteX11" fmla="*/ 0 w 3931920"/>
              <a:gd name="connsiteY11" fmla="*/ 764397 h 917280"/>
              <a:gd name="connsiteX12" fmla="*/ 0 w 3931920"/>
              <a:gd name="connsiteY12" fmla="*/ 152883 h 91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917280">
                <a:moveTo>
                  <a:pt x="0" y="152883"/>
                </a:moveTo>
                <a:cubicBezTo>
                  <a:pt x="0" y="112336"/>
                  <a:pt x="16107" y="73450"/>
                  <a:pt x="44779" y="44778"/>
                </a:cubicBezTo>
                <a:cubicBezTo>
                  <a:pt x="73450" y="16107"/>
                  <a:pt x="112337" y="0"/>
                  <a:pt x="152884" y="0"/>
                </a:cubicBezTo>
                <a:lnTo>
                  <a:pt x="3779037" y="0"/>
                </a:lnTo>
                <a:cubicBezTo>
                  <a:pt x="3819584" y="0"/>
                  <a:pt x="3858470" y="16107"/>
                  <a:pt x="3887142" y="44779"/>
                </a:cubicBezTo>
                <a:cubicBezTo>
                  <a:pt x="3915813" y="73450"/>
                  <a:pt x="3931920" y="112337"/>
                  <a:pt x="3931920" y="152884"/>
                </a:cubicBezTo>
                <a:lnTo>
                  <a:pt x="3931920" y="764397"/>
                </a:lnTo>
                <a:cubicBezTo>
                  <a:pt x="3931920" y="804944"/>
                  <a:pt x="3915813" y="843831"/>
                  <a:pt x="3887142" y="872502"/>
                </a:cubicBezTo>
                <a:cubicBezTo>
                  <a:pt x="3858471" y="901173"/>
                  <a:pt x="3819584" y="917280"/>
                  <a:pt x="3779037" y="917280"/>
                </a:cubicBezTo>
                <a:lnTo>
                  <a:pt x="152883" y="917280"/>
                </a:lnTo>
                <a:cubicBezTo>
                  <a:pt x="112336" y="917280"/>
                  <a:pt x="73449" y="901173"/>
                  <a:pt x="44778" y="872502"/>
                </a:cubicBezTo>
                <a:cubicBezTo>
                  <a:pt x="16107" y="843831"/>
                  <a:pt x="0" y="804944"/>
                  <a:pt x="0" y="764397"/>
                </a:cubicBezTo>
                <a:lnTo>
                  <a:pt x="0" y="152883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346198"/>
              <a:satOff val="13742"/>
              <a:lumOff val="11765"/>
              <a:alphaOff val="0"/>
            </a:schemeClr>
          </a:fillRef>
          <a:effectRef idx="2">
            <a:schemeClr val="accent5">
              <a:hueOff val="-9346198"/>
              <a:satOff val="13742"/>
              <a:lumOff val="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88" tIns="162888" rIns="162888" bIns="162888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عرضۀ محصولات مکمل</a:t>
            </a:r>
            <a:endParaRPr lang="fa-IR" sz="3100" kern="1200" dirty="0">
              <a:cs typeface="B Zar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55360" y="3704519"/>
            <a:ext cx="3931920" cy="917280"/>
          </a:xfrm>
          <a:custGeom>
            <a:avLst/>
            <a:gdLst>
              <a:gd name="connsiteX0" fmla="*/ 0 w 3931920"/>
              <a:gd name="connsiteY0" fmla="*/ 152883 h 917280"/>
              <a:gd name="connsiteX1" fmla="*/ 44779 w 3931920"/>
              <a:gd name="connsiteY1" fmla="*/ 44778 h 917280"/>
              <a:gd name="connsiteX2" fmla="*/ 152884 w 3931920"/>
              <a:gd name="connsiteY2" fmla="*/ 0 h 917280"/>
              <a:gd name="connsiteX3" fmla="*/ 3779037 w 3931920"/>
              <a:gd name="connsiteY3" fmla="*/ 0 h 917280"/>
              <a:gd name="connsiteX4" fmla="*/ 3887142 w 3931920"/>
              <a:gd name="connsiteY4" fmla="*/ 44779 h 917280"/>
              <a:gd name="connsiteX5" fmla="*/ 3931920 w 3931920"/>
              <a:gd name="connsiteY5" fmla="*/ 152884 h 917280"/>
              <a:gd name="connsiteX6" fmla="*/ 3931920 w 3931920"/>
              <a:gd name="connsiteY6" fmla="*/ 764397 h 917280"/>
              <a:gd name="connsiteX7" fmla="*/ 3887142 w 3931920"/>
              <a:gd name="connsiteY7" fmla="*/ 872502 h 917280"/>
              <a:gd name="connsiteX8" fmla="*/ 3779037 w 3931920"/>
              <a:gd name="connsiteY8" fmla="*/ 917280 h 917280"/>
              <a:gd name="connsiteX9" fmla="*/ 152883 w 3931920"/>
              <a:gd name="connsiteY9" fmla="*/ 917280 h 917280"/>
              <a:gd name="connsiteX10" fmla="*/ 44778 w 3931920"/>
              <a:gd name="connsiteY10" fmla="*/ 872502 h 917280"/>
              <a:gd name="connsiteX11" fmla="*/ 0 w 3931920"/>
              <a:gd name="connsiteY11" fmla="*/ 764397 h 917280"/>
              <a:gd name="connsiteX12" fmla="*/ 0 w 3931920"/>
              <a:gd name="connsiteY12" fmla="*/ 152883 h 91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917280">
                <a:moveTo>
                  <a:pt x="0" y="152883"/>
                </a:moveTo>
                <a:cubicBezTo>
                  <a:pt x="0" y="112336"/>
                  <a:pt x="16107" y="73450"/>
                  <a:pt x="44779" y="44778"/>
                </a:cubicBezTo>
                <a:cubicBezTo>
                  <a:pt x="73450" y="16107"/>
                  <a:pt x="112337" y="0"/>
                  <a:pt x="152884" y="0"/>
                </a:cubicBezTo>
                <a:lnTo>
                  <a:pt x="3779037" y="0"/>
                </a:lnTo>
                <a:cubicBezTo>
                  <a:pt x="3819584" y="0"/>
                  <a:pt x="3858470" y="16107"/>
                  <a:pt x="3887142" y="44779"/>
                </a:cubicBezTo>
                <a:cubicBezTo>
                  <a:pt x="3915813" y="73450"/>
                  <a:pt x="3931920" y="112337"/>
                  <a:pt x="3931920" y="152884"/>
                </a:cubicBezTo>
                <a:lnTo>
                  <a:pt x="3931920" y="764397"/>
                </a:lnTo>
                <a:cubicBezTo>
                  <a:pt x="3931920" y="804944"/>
                  <a:pt x="3915813" y="843831"/>
                  <a:pt x="3887142" y="872502"/>
                </a:cubicBezTo>
                <a:cubicBezTo>
                  <a:pt x="3858471" y="901173"/>
                  <a:pt x="3819584" y="917280"/>
                  <a:pt x="3779037" y="917280"/>
                </a:cubicBezTo>
                <a:lnTo>
                  <a:pt x="152883" y="917280"/>
                </a:lnTo>
                <a:cubicBezTo>
                  <a:pt x="112336" y="917280"/>
                  <a:pt x="73449" y="901173"/>
                  <a:pt x="44778" y="872502"/>
                </a:cubicBezTo>
                <a:cubicBezTo>
                  <a:pt x="16107" y="843831"/>
                  <a:pt x="0" y="804944"/>
                  <a:pt x="0" y="764397"/>
                </a:cubicBezTo>
                <a:lnTo>
                  <a:pt x="0" y="152883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888" tIns="162888" rIns="162888" bIns="162888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توسعۀ محصول</a:t>
            </a:r>
            <a:endParaRPr lang="en-US" sz="31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/>
              <a:t>نتایج تجربی گولد و همکارانش </a:t>
            </a:r>
            <a:r>
              <a:rPr lang="fa-IR" sz="3200" dirty="0" smtClean="0">
                <a:cs typeface="B Nazanin" pitchFamily="2" charset="-78"/>
              </a:rPr>
              <a:t>(1994)</a:t>
            </a:r>
          </a:p>
        </p:txBody>
      </p:sp>
      <p:sp>
        <p:nvSpPr>
          <p:cNvPr id="6" name="Freeform 5"/>
          <p:cNvSpPr/>
          <p:nvPr/>
        </p:nvSpPr>
        <p:spPr>
          <a:xfrm>
            <a:off x="502920" y="3965380"/>
            <a:ext cx="8183880" cy="751500"/>
          </a:xfrm>
          <a:custGeom>
            <a:avLst/>
            <a:gdLst>
              <a:gd name="connsiteX0" fmla="*/ 0 w 8183880"/>
              <a:gd name="connsiteY0" fmla="*/ 0 h 751500"/>
              <a:gd name="connsiteX1" fmla="*/ 8183880 w 8183880"/>
              <a:gd name="connsiteY1" fmla="*/ 0 h 751500"/>
              <a:gd name="connsiteX2" fmla="*/ 8183880 w 8183880"/>
              <a:gd name="connsiteY2" fmla="*/ 751500 h 751500"/>
              <a:gd name="connsiteX3" fmla="*/ 0 w 8183880"/>
              <a:gd name="connsiteY3" fmla="*/ 751500 h 751500"/>
              <a:gd name="connsiteX4" fmla="*/ 0 w 8183880"/>
              <a:gd name="connsiteY4" fmla="*/ 0 h 75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751500">
                <a:moveTo>
                  <a:pt x="0" y="0"/>
                </a:moveTo>
                <a:lnTo>
                  <a:pt x="8183880" y="0"/>
                </a:lnTo>
                <a:lnTo>
                  <a:pt x="8183880" y="751500"/>
                </a:lnTo>
                <a:lnTo>
                  <a:pt x="0" y="7515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B Zar" pitchFamily="2" charset="-78"/>
              </a:rPr>
              <a:t>آیا شرکت‌های هلدینگ در آینده نیز در نقش رهبر اقتصاد جهان ظاهر خواهند شد؟</a:t>
            </a:r>
            <a:endParaRPr lang="en-US" sz="2000" kern="1200" dirty="0">
              <a:cs typeface="B Zar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 rot="21600000">
            <a:off x="502920" y="2820844"/>
            <a:ext cx="8183880" cy="1155808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1860324"/>
              <a:satOff val="-10190"/>
              <a:lumOff val="3137"/>
              <a:alphaOff val="0"/>
            </a:schemeClr>
          </a:fillRef>
          <a:effectRef idx="2">
            <a:schemeClr val="accent3">
              <a:hueOff val="-1860324"/>
              <a:satOff val="-10190"/>
              <a:lumOff val="313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0905" rIns="120904" bIns="525702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B Zar" pitchFamily="2" charset="-78"/>
              </a:rPr>
              <a:t>آیا شرکت‌های هلدینگ همچنان باید زنده بمانند؟</a:t>
            </a:r>
            <a:endParaRPr lang="en-US" sz="2000" kern="1200" dirty="0">
              <a:cs typeface="B Za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 rot="21600000">
            <a:off x="502920" y="1676309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3720649"/>
              <a:satOff val="-20381"/>
              <a:lumOff val="6275"/>
              <a:alphaOff val="0"/>
            </a:schemeClr>
          </a:fillRef>
          <a:effectRef idx="2">
            <a:schemeClr val="accent3">
              <a:hueOff val="-3720649"/>
              <a:satOff val="-20381"/>
              <a:lumOff val="627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3" tIns="120905" rIns="120904" bIns="52570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B Zar" pitchFamily="2" charset="-78"/>
              </a:rPr>
              <a:t>این نتیجه صرف‌‌نظر از پیچیدگی و اندازۀ شرکت‌های هلدینگ  و نیز محل فعالیت آن‌ها قابل‌تعمیم است.</a:t>
            </a:r>
            <a:endParaRPr lang="en-US" sz="2000" kern="1200" dirty="0">
              <a:cs typeface="B Zar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 rot="21600000">
            <a:off x="502920" y="531774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3" tIns="120904" rIns="120904" bIns="525703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cs typeface="B Zar" pitchFamily="2" charset="-78"/>
              </a:rPr>
              <a:t>فقط تعداد کمی از شرکت‌های مادر ارزش ایجاد می‌کنند و اکثریت آن‌ها قادر به خلق ارزش نبوده و حتی باعث از بین رفتن ارزش‌های موجود می‌شوند.</a:t>
            </a:r>
            <a:endParaRPr lang="en-US" sz="20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2218394"/>
            <a:ext cx="7772400" cy="28870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3600" dirty="0" smtClean="0">
                <a:solidFill>
                  <a:srgbClr val="0070C0"/>
                </a:solidFill>
                <a:cs typeface="B Bardiya" pitchFamily="2" charset="-78"/>
              </a:rPr>
              <a:t>اگر آن‌ها فکر می‌کنند شما می‌توانید سایر شرکت‌ها را کنترل کنید، پس این کار را انجام دهید.</a:t>
            </a:r>
            <a:br>
              <a:rPr lang="fa-IR" sz="3600" dirty="0" smtClean="0">
                <a:solidFill>
                  <a:srgbClr val="0070C0"/>
                </a:solidFill>
                <a:cs typeface="B Bardiya" pitchFamily="2" charset="-78"/>
              </a:rPr>
            </a:br>
            <a:r>
              <a:rPr lang="fa-IR" sz="3600" dirty="0" smtClean="0">
                <a:solidFill>
                  <a:srgbClr val="0070C0"/>
                </a:solidFill>
                <a:cs typeface="B Bardiya" pitchFamily="2" charset="-78"/>
              </a:rPr>
              <a:t>                             </a:t>
            </a:r>
            <a:br>
              <a:rPr lang="fa-IR" sz="3600" dirty="0" smtClean="0">
                <a:solidFill>
                  <a:srgbClr val="0070C0"/>
                </a:solidFill>
                <a:cs typeface="B Bardiya" pitchFamily="2" charset="-78"/>
              </a:rPr>
            </a:br>
            <a:endParaRPr lang="fa-IR" sz="3600" dirty="0">
              <a:solidFill>
                <a:srgbClr val="0070C0"/>
              </a:solidFill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یوجین اف. بریگام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پیش‌بینی از اندازۀ شرکت‌های آتی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06308" y="991556"/>
            <a:ext cx="8177102" cy="3265543"/>
            <a:chOff x="506308" y="991556"/>
            <a:chExt cx="8177102" cy="3265543"/>
          </a:xfrm>
        </p:grpSpPr>
        <p:sp>
          <p:nvSpPr>
            <p:cNvPr id="6" name="Freeform 5"/>
            <p:cNvSpPr/>
            <p:nvPr/>
          </p:nvSpPr>
          <p:spPr>
            <a:xfrm>
              <a:off x="506308" y="991556"/>
              <a:ext cx="2908753" cy="1723113"/>
            </a:xfrm>
            <a:custGeom>
              <a:avLst/>
              <a:gdLst>
                <a:gd name="connsiteX0" fmla="*/ 0 w 2908753"/>
                <a:gd name="connsiteY0" fmla="*/ 172311 h 1723113"/>
                <a:gd name="connsiteX1" fmla="*/ 50469 w 2908753"/>
                <a:gd name="connsiteY1" fmla="*/ 50469 h 1723113"/>
                <a:gd name="connsiteX2" fmla="*/ 172311 w 2908753"/>
                <a:gd name="connsiteY2" fmla="*/ 0 h 1723113"/>
                <a:gd name="connsiteX3" fmla="*/ 2736442 w 2908753"/>
                <a:gd name="connsiteY3" fmla="*/ 0 h 1723113"/>
                <a:gd name="connsiteX4" fmla="*/ 2858284 w 2908753"/>
                <a:gd name="connsiteY4" fmla="*/ 50469 h 1723113"/>
                <a:gd name="connsiteX5" fmla="*/ 2908753 w 2908753"/>
                <a:gd name="connsiteY5" fmla="*/ 172311 h 1723113"/>
                <a:gd name="connsiteX6" fmla="*/ 2908753 w 2908753"/>
                <a:gd name="connsiteY6" fmla="*/ 1550802 h 1723113"/>
                <a:gd name="connsiteX7" fmla="*/ 2858284 w 2908753"/>
                <a:gd name="connsiteY7" fmla="*/ 1672644 h 1723113"/>
                <a:gd name="connsiteX8" fmla="*/ 2736442 w 2908753"/>
                <a:gd name="connsiteY8" fmla="*/ 1723113 h 1723113"/>
                <a:gd name="connsiteX9" fmla="*/ 172311 w 2908753"/>
                <a:gd name="connsiteY9" fmla="*/ 1723113 h 1723113"/>
                <a:gd name="connsiteX10" fmla="*/ 50469 w 2908753"/>
                <a:gd name="connsiteY10" fmla="*/ 1672644 h 1723113"/>
                <a:gd name="connsiteX11" fmla="*/ 0 w 2908753"/>
                <a:gd name="connsiteY11" fmla="*/ 1550802 h 1723113"/>
                <a:gd name="connsiteX12" fmla="*/ 0 w 2908753"/>
                <a:gd name="connsiteY12" fmla="*/ 172311 h 172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8753" h="1723113">
                  <a:moveTo>
                    <a:pt x="0" y="172311"/>
                  </a:moveTo>
                  <a:cubicBezTo>
                    <a:pt x="0" y="126611"/>
                    <a:pt x="18154" y="82783"/>
                    <a:pt x="50469" y="50469"/>
                  </a:cubicBezTo>
                  <a:cubicBezTo>
                    <a:pt x="82784" y="18154"/>
                    <a:pt x="126612" y="0"/>
                    <a:pt x="172311" y="0"/>
                  </a:cubicBezTo>
                  <a:lnTo>
                    <a:pt x="2736442" y="0"/>
                  </a:lnTo>
                  <a:cubicBezTo>
                    <a:pt x="2782142" y="0"/>
                    <a:pt x="2825970" y="18154"/>
                    <a:pt x="2858284" y="50469"/>
                  </a:cubicBezTo>
                  <a:cubicBezTo>
                    <a:pt x="2890599" y="82784"/>
                    <a:pt x="2908753" y="126612"/>
                    <a:pt x="2908753" y="172311"/>
                  </a:cubicBezTo>
                  <a:lnTo>
                    <a:pt x="2908753" y="1550802"/>
                  </a:lnTo>
                  <a:cubicBezTo>
                    <a:pt x="2908753" y="1596502"/>
                    <a:pt x="2890599" y="1640330"/>
                    <a:pt x="2858284" y="1672644"/>
                  </a:cubicBezTo>
                  <a:cubicBezTo>
                    <a:pt x="2825969" y="1704959"/>
                    <a:pt x="2782141" y="1723113"/>
                    <a:pt x="2736442" y="1723113"/>
                  </a:cubicBezTo>
                  <a:lnTo>
                    <a:pt x="172311" y="1723113"/>
                  </a:lnTo>
                  <a:cubicBezTo>
                    <a:pt x="126611" y="1723113"/>
                    <a:pt x="82783" y="1704959"/>
                    <a:pt x="50469" y="1672644"/>
                  </a:cubicBezTo>
                  <a:cubicBezTo>
                    <a:pt x="18154" y="1640329"/>
                    <a:pt x="0" y="1596501"/>
                    <a:pt x="0" y="1550802"/>
                  </a:cubicBezTo>
                  <a:lnTo>
                    <a:pt x="0" y="17231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665811" numCol="1" spcCol="1270" anchor="t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kern="1200" dirty="0" smtClean="0">
                  <a:cs typeface="B Mitra" pitchFamily="2" charset="-78"/>
                </a:rPr>
                <a:t>تام برنز (1962)   جامعه‌شناسی صنعت</a:t>
              </a:r>
              <a:endParaRPr lang="en-US" sz="2400" kern="1200" dirty="0">
                <a:cs typeface="B Mitra" pitchFamily="2" charset="-78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102077" y="2140299"/>
              <a:ext cx="2908753" cy="2116800"/>
            </a:xfrm>
            <a:custGeom>
              <a:avLst/>
              <a:gdLst>
                <a:gd name="connsiteX0" fmla="*/ 0 w 2908753"/>
                <a:gd name="connsiteY0" fmla="*/ 211680 h 2116800"/>
                <a:gd name="connsiteX1" fmla="*/ 62000 w 2908753"/>
                <a:gd name="connsiteY1" fmla="*/ 62000 h 2116800"/>
                <a:gd name="connsiteX2" fmla="*/ 211681 w 2908753"/>
                <a:gd name="connsiteY2" fmla="*/ 1 h 2116800"/>
                <a:gd name="connsiteX3" fmla="*/ 2697073 w 2908753"/>
                <a:gd name="connsiteY3" fmla="*/ 0 h 2116800"/>
                <a:gd name="connsiteX4" fmla="*/ 2846753 w 2908753"/>
                <a:gd name="connsiteY4" fmla="*/ 62000 h 2116800"/>
                <a:gd name="connsiteX5" fmla="*/ 2908752 w 2908753"/>
                <a:gd name="connsiteY5" fmla="*/ 211681 h 2116800"/>
                <a:gd name="connsiteX6" fmla="*/ 2908753 w 2908753"/>
                <a:gd name="connsiteY6" fmla="*/ 1905120 h 2116800"/>
                <a:gd name="connsiteX7" fmla="*/ 2846753 w 2908753"/>
                <a:gd name="connsiteY7" fmla="*/ 2054800 h 2116800"/>
                <a:gd name="connsiteX8" fmla="*/ 2697073 w 2908753"/>
                <a:gd name="connsiteY8" fmla="*/ 2116800 h 2116800"/>
                <a:gd name="connsiteX9" fmla="*/ 211680 w 2908753"/>
                <a:gd name="connsiteY9" fmla="*/ 2116800 h 2116800"/>
                <a:gd name="connsiteX10" fmla="*/ 62000 w 2908753"/>
                <a:gd name="connsiteY10" fmla="*/ 2054800 h 2116800"/>
                <a:gd name="connsiteX11" fmla="*/ 0 w 2908753"/>
                <a:gd name="connsiteY11" fmla="*/ 1905120 h 2116800"/>
                <a:gd name="connsiteX12" fmla="*/ 0 w 2908753"/>
                <a:gd name="connsiteY12" fmla="*/ 211680 h 211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8753" h="2116800">
                  <a:moveTo>
                    <a:pt x="0" y="211680"/>
                  </a:moveTo>
                  <a:cubicBezTo>
                    <a:pt x="0" y="155539"/>
                    <a:pt x="22302" y="101697"/>
                    <a:pt x="62000" y="62000"/>
                  </a:cubicBezTo>
                  <a:cubicBezTo>
                    <a:pt x="101698" y="22302"/>
                    <a:pt x="155539" y="0"/>
                    <a:pt x="211681" y="1"/>
                  </a:cubicBezTo>
                  <a:lnTo>
                    <a:pt x="2697073" y="0"/>
                  </a:lnTo>
                  <a:cubicBezTo>
                    <a:pt x="2753214" y="0"/>
                    <a:pt x="2807056" y="22302"/>
                    <a:pt x="2846753" y="62000"/>
                  </a:cubicBezTo>
                  <a:cubicBezTo>
                    <a:pt x="2886451" y="101698"/>
                    <a:pt x="2908753" y="155539"/>
                    <a:pt x="2908752" y="211681"/>
                  </a:cubicBezTo>
                  <a:cubicBezTo>
                    <a:pt x="2908752" y="776161"/>
                    <a:pt x="2908753" y="1340640"/>
                    <a:pt x="2908753" y="1905120"/>
                  </a:cubicBezTo>
                  <a:cubicBezTo>
                    <a:pt x="2908753" y="1961261"/>
                    <a:pt x="2886451" y="2015103"/>
                    <a:pt x="2846753" y="2054800"/>
                  </a:cubicBezTo>
                  <a:cubicBezTo>
                    <a:pt x="2807055" y="2094498"/>
                    <a:pt x="2753214" y="2116800"/>
                    <a:pt x="2697073" y="2116800"/>
                  </a:cubicBezTo>
                  <a:lnTo>
                    <a:pt x="211680" y="2116800"/>
                  </a:lnTo>
                  <a:cubicBezTo>
                    <a:pt x="155539" y="2116800"/>
                    <a:pt x="101697" y="2094498"/>
                    <a:pt x="62000" y="2054800"/>
                  </a:cubicBezTo>
                  <a:cubicBezTo>
                    <a:pt x="22302" y="2015102"/>
                    <a:pt x="0" y="1961261"/>
                    <a:pt x="0" y="1905120"/>
                  </a:cubicBezTo>
                  <a:lnTo>
                    <a:pt x="0" y="2116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2687" tIns="232687" rIns="232687" bIns="232687" numCol="1" spcCol="1270" anchor="t" anchorCtr="0">
              <a:noAutofit/>
            </a:bodyPr>
            <a:lstStyle/>
            <a:p>
              <a:pPr marL="228600" lvl="1" indent="-228600" algn="justLow" defTabSz="106680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2400" kern="1200" dirty="0" smtClean="0">
                  <a:cs typeface="B Nazanin" pitchFamily="2" charset="-78"/>
                </a:rPr>
                <a:t>سازمان‌های عصر فراصنعتی، کوچکتر، روان‌تر و منعطف‌تر از سازمان‌های امروزی‌اند.</a:t>
              </a:r>
              <a:endParaRPr lang="en-US" sz="2400" kern="1200" dirty="0">
                <a:cs typeface="B Nazanin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856018" y="1203830"/>
              <a:ext cx="934827" cy="724195"/>
            </a:xfrm>
            <a:custGeom>
              <a:avLst/>
              <a:gdLst>
                <a:gd name="connsiteX0" fmla="*/ 0 w 934827"/>
                <a:gd name="connsiteY0" fmla="*/ 144839 h 724195"/>
                <a:gd name="connsiteX1" fmla="*/ 572730 w 934827"/>
                <a:gd name="connsiteY1" fmla="*/ 144839 h 724195"/>
                <a:gd name="connsiteX2" fmla="*/ 572730 w 934827"/>
                <a:gd name="connsiteY2" fmla="*/ 0 h 724195"/>
                <a:gd name="connsiteX3" fmla="*/ 934827 w 934827"/>
                <a:gd name="connsiteY3" fmla="*/ 362098 h 724195"/>
                <a:gd name="connsiteX4" fmla="*/ 572730 w 934827"/>
                <a:gd name="connsiteY4" fmla="*/ 724195 h 724195"/>
                <a:gd name="connsiteX5" fmla="*/ 572730 w 934827"/>
                <a:gd name="connsiteY5" fmla="*/ 579356 h 724195"/>
                <a:gd name="connsiteX6" fmla="*/ 0 w 934827"/>
                <a:gd name="connsiteY6" fmla="*/ 579356 h 724195"/>
                <a:gd name="connsiteX7" fmla="*/ 0 w 934827"/>
                <a:gd name="connsiteY7" fmla="*/ 144839 h 72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4827" h="724195">
                  <a:moveTo>
                    <a:pt x="0" y="144839"/>
                  </a:moveTo>
                  <a:lnTo>
                    <a:pt x="572730" y="144839"/>
                  </a:lnTo>
                  <a:lnTo>
                    <a:pt x="572730" y="0"/>
                  </a:lnTo>
                  <a:lnTo>
                    <a:pt x="934827" y="362098"/>
                  </a:lnTo>
                  <a:lnTo>
                    <a:pt x="572730" y="724195"/>
                  </a:lnTo>
                  <a:lnTo>
                    <a:pt x="572730" y="579356"/>
                  </a:lnTo>
                  <a:lnTo>
                    <a:pt x="0" y="579356"/>
                  </a:lnTo>
                  <a:lnTo>
                    <a:pt x="0" y="144839"/>
                  </a:lnTo>
                  <a:close/>
                </a:path>
              </a:pathLst>
            </a:custGeom>
            <a:noFill/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4839" rIns="217258" bIns="144839" numCol="1" spcCol="1270" anchor="ctr" anchorCtr="0">
              <a:noAutofit/>
            </a:bodyPr>
            <a:lstStyle/>
            <a:p>
              <a:pPr lvl="0" algn="ctr" defTabSz="844550" rtl="1">
                <a:spcBef>
                  <a:spcPct val="0"/>
                </a:spcBef>
                <a:spcAft>
                  <a:spcPct val="35000"/>
                </a:spcAft>
              </a:pPr>
              <a:endParaRPr lang="fa-IR" sz="19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178888" y="991556"/>
              <a:ext cx="2908753" cy="1723113"/>
            </a:xfrm>
            <a:custGeom>
              <a:avLst/>
              <a:gdLst>
                <a:gd name="connsiteX0" fmla="*/ 0 w 2908753"/>
                <a:gd name="connsiteY0" fmla="*/ 172311 h 1723113"/>
                <a:gd name="connsiteX1" fmla="*/ 50469 w 2908753"/>
                <a:gd name="connsiteY1" fmla="*/ 50469 h 1723113"/>
                <a:gd name="connsiteX2" fmla="*/ 172311 w 2908753"/>
                <a:gd name="connsiteY2" fmla="*/ 0 h 1723113"/>
                <a:gd name="connsiteX3" fmla="*/ 2736442 w 2908753"/>
                <a:gd name="connsiteY3" fmla="*/ 0 h 1723113"/>
                <a:gd name="connsiteX4" fmla="*/ 2858284 w 2908753"/>
                <a:gd name="connsiteY4" fmla="*/ 50469 h 1723113"/>
                <a:gd name="connsiteX5" fmla="*/ 2908753 w 2908753"/>
                <a:gd name="connsiteY5" fmla="*/ 172311 h 1723113"/>
                <a:gd name="connsiteX6" fmla="*/ 2908753 w 2908753"/>
                <a:gd name="connsiteY6" fmla="*/ 1550802 h 1723113"/>
                <a:gd name="connsiteX7" fmla="*/ 2858284 w 2908753"/>
                <a:gd name="connsiteY7" fmla="*/ 1672644 h 1723113"/>
                <a:gd name="connsiteX8" fmla="*/ 2736442 w 2908753"/>
                <a:gd name="connsiteY8" fmla="*/ 1723113 h 1723113"/>
                <a:gd name="connsiteX9" fmla="*/ 172311 w 2908753"/>
                <a:gd name="connsiteY9" fmla="*/ 1723113 h 1723113"/>
                <a:gd name="connsiteX10" fmla="*/ 50469 w 2908753"/>
                <a:gd name="connsiteY10" fmla="*/ 1672644 h 1723113"/>
                <a:gd name="connsiteX11" fmla="*/ 0 w 2908753"/>
                <a:gd name="connsiteY11" fmla="*/ 1550802 h 1723113"/>
                <a:gd name="connsiteX12" fmla="*/ 0 w 2908753"/>
                <a:gd name="connsiteY12" fmla="*/ 172311 h 172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8753" h="1723113">
                  <a:moveTo>
                    <a:pt x="0" y="172311"/>
                  </a:moveTo>
                  <a:cubicBezTo>
                    <a:pt x="0" y="126611"/>
                    <a:pt x="18154" y="82783"/>
                    <a:pt x="50469" y="50469"/>
                  </a:cubicBezTo>
                  <a:cubicBezTo>
                    <a:pt x="82784" y="18154"/>
                    <a:pt x="126612" y="0"/>
                    <a:pt x="172311" y="0"/>
                  </a:cubicBezTo>
                  <a:lnTo>
                    <a:pt x="2736442" y="0"/>
                  </a:lnTo>
                  <a:cubicBezTo>
                    <a:pt x="2782142" y="0"/>
                    <a:pt x="2825970" y="18154"/>
                    <a:pt x="2858284" y="50469"/>
                  </a:cubicBezTo>
                  <a:cubicBezTo>
                    <a:pt x="2890599" y="82784"/>
                    <a:pt x="2908753" y="126612"/>
                    <a:pt x="2908753" y="172311"/>
                  </a:cubicBezTo>
                  <a:lnTo>
                    <a:pt x="2908753" y="1550802"/>
                  </a:lnTo>
                  <a:cubicBezTo>
                    <a:pt x="2908753" y="1596502"/>
                    <a:pt x="2890599" y="1640330"/>
                    <a:pt x="2858284" y="1672644"/>
                  </a:cubicBezTo>
                  <a:cubicBezTo>
                    <a:pt x="2825969" y="1704959"/>
                    <a:pt x="2782141" y="1723113"/>
                    <a:pt x="2736442" y="1723113"/>
                  </a:cubicBezTo>
                  <a:lnTo>
                    <a:pt x="172311" y="1723113"/>
                  </a:lnTo>
                  <a:cubicBezTo>
                    <a:pt x="126611" y="1723113"/>
                    <a:pt x="82783" y="1704959"/>
                    <a:pt x="50469" y="1672644"/>
                  </a:cubicBezTo>
                  <a:cubicBezTo>
                    <a:pt x="18154" y="1640329"/>
                    <a:pt x="0" y="1596501"/>
                    <a:pt x="0" y="1550802"/>
                  </a:cubicBezTo>
                  <a:lnTo>
                    <a:pt x="0" y="17231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665811" numCol="1" spcCol="1270" anchor="t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kern="1200" dirty="0" smtClean="0">
                  <a:cs typeface="B Mitra" pitchFamily="2" charset="-78"/>
                </a:rPr>
                <a:t>ماری جو هچ (2006)     تئوری سازمان</a:t>
              </a:r>
              <a:endParaRPr lang="en-US" sz="2400" kern="1200" dirty="0">
                <a:cs typeface="B Mitra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774657" y="2140299"/>
              <a:ext cx="2908753" cy="2116800"/>
            </a:xfrm>
            <a:custGeom>
              <a:avLst/>
              <a:gdLst>
                <a:gd name="connsiteX0" fmla="*/ 0 w 2908753"/>
                <a:gd name="connsiteY0" fmla="*/ 211680 h 2116800"/>
                <a:gd name="connsiteX1" fmla="*/ 62000 w 2908753"/>
                <a:gd name="connsiteY1" fmla="*/ 62000 h 2116800"/>
                <a:gd name="connsiteX2" fmla="*/ 211681 w 2908753"/>
                <a:gd name="connsiteY2" fmla="*/ 1 h 2116800"/>
                <a:gd name="connsiteX3" fmla="*/ 2697073 w 2908753"/>
                <a:gd name="connsiteY3" fmla="*/ 0 h 2116800"/>
                <a:gd name="connsiteX4" fmla="*/ 2846753 w 2908753"/>
                <a:gd name="connsiteY4" fmla="*/ 62000 h 2116800"/>
                <a:gd name="connsiteX5" fmla="*/ 2908752 w 2908753"/>
                <a:gd name="connsiteY5" fmla="*/ 211681 h 2116800"/>
                <a:gd name="connsiteX6" fmla="*/ 2908753 w 2908753"/>
                <a:gd name="connsiteY6" fmla="*/ 1905120 h 2116800"/>
                <a:gd name="connsiteX7" fmla="*/ 2846753 w 2908753"/>
                <a:gd name="connsiteY7" fmla="*/ 2054800 h 2116800"/>
                <a:gd name="connsiteX8" fmla="*/ 2697073 w 2908753"/>
                <a:gd name="connsiteY8" fmla="*/ 2116800 h 2116800"/>
                <a:gd name="connsiteX9" fmla="*/ 211680 w 2908753"/>
                <a:gd name="connsiteY9" fmla="*/ 2116800 h 2116800"/>
                <a:gd name="connsiteX10" fmla="*/ 62000 w 2908753"/>
                <a:gd name="connsiteY10" fmla="*/ 2054800 h 2116800"/>
                <a:gd name="connsiteX11" fmla="*/ 0 w 2908753"/>
                <a:gd name="connsiteY11" fmla="*/ 1905120 h 2116800"/>
                <a:gd name="connsiteX12" fmla="*/ 0 w 2908753"/>
                <a:gd name="connsiteY12" fmla="*/ 211680 h 211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8753" h="2116800">
                  <a:moveTo>
                    <a:pt x="0" y="211680"/>
                  </a:moveTo>
                  <a:cubicBezTo>
                    <a:pt x="0" y="155539"/>
                    <a:pt x="22302" y="101697"/>
                    <a:pt x="62000" y="62000"/>
                  </a:cubicBezTo>
                  <a:cubicBezTo>
                    <a:pt x="101698" y="22302"/>
                    <a:pt x="155539" y="0"/>
                    <a:pt x="211681" y="1"/>
                  </a:cubicBezTo>
                  <a:lnTo>
                    <a:pt x="2697073" y="0"/>
                  </a:lnTo>
                  <a:cubicBezTo>
                    <a:pt x="2753214" y="0"/>
                    <a:pt x="2807056" y="22302"/>
                    <a:pt x="2846753" y="62000"/>
                  </a:cubicBezTo>
                  <a:cubicBezTo>
                    <a:pt x="2886451" y="101698"/>
                    <a:pt x="2908753" y="155539"/>
                    <a:pt x="2908752" y="211681"/>
                  </a:cubicBezTo>
                  <a:cubicBezTo>
                    <a:pt x="2908752" y="776161"/>
                    <a:pt x="2908753" y="1340640"/>
                    <a:pt x="2908753" y="1905120"/>
                  </a:cubicBezTo>
                  <a:cubicBezTo>
                    <a:pt x="2908753" y="1961261"/>
                    <a:pt x="2886451" y="2015103"/>
                    <a:pt x="2846753" y="2054800"/>
                  </a:cubicBezTo>
                  <a:cubicBezTo>
                    <a:pt x="2807055" y="2094498"/>
                    <a:pt x="2753214" y="2116800"/>
                    <a:pt x="2697073" y="2116800"/>
                  </a:cubicBezTo>
                  <a:lnTo>
                    <a:pt x="211680" y="2116800"/>
                  </a:lnTo>
                  <a:cubicBezTo>
                    <a:pt x="155539" y="2116800"/>
                    <a:pt x="101697" y="2094498"/>
                    <a:pt x="62000" y="2054800"/>
                  </a:cubicBezTo>
                  <a:cubicBezTo>
                    <a:pt x="22302" y="2015102"/>
                    <a:pt x="0" y="1961261"/>
                    <a:pt x="0" y="1905120"/>
                  </a:cubicBezTo>
                  <a:lnTo>
                    <a:pt x="0" y="2116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2687" tIns="232687" rIns="232687" bIns="232687" numCol="1" spcCol="1270" anchor="t" anchorCtr="0">
              <a:noAutofit/>
            </a:bodyPr>
            <a:lstStyle/>
            <a:p>
              <a:pPr marL="228600" lvl="1" indent="-228600" algn="justLow" defTabSz="106680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2400" kern="1200" dirty="0" smtClean="0">
                  <a:cs typeface="B Nazanin" pitchFamily="2" charset="-78"/>
                </a:rPr>
                <a:t>در آینده در سازمان‌های کوچک‌تر، متمرکز‌تر، غیررسمی و منعطفی فعالیت خواهیم کرد.</a:t>
              </a:r>
              <a:endParaRPr lang="fa-IR" sz="2400" kern="1200" dirty="0">
                <a:cs typeface="B Nazanin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تکامل ساختارها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20" y="3965380"/>
            <a:ext cx="8183880" cy="751500"/>
          </a:xfrm>
          <a:custGeom>
            <a:avLst/>
            <a:gdLst>
              <a:gd name="connsiteX0" fmla="*/ 0 w 8183880"/>
              <a:gd name="connsiteY0" fmla="*/ 0 h 751500"/>
              <a:gd name="connsiteX1" fmla="*/ 8183880 w 8183880"/>
              <a:gd name="connsiteY1" fmla="*/ 0 h 751500"/>
              <a:gd name="connsiteX2" fmla="*/ 8183880 w 8183880"/>
              <a:gd name="connsiteY2" fmla="*/ 751500 h 751500"/>
              <a:gd name="connsiteX3" fmla="*/ 0 w 8183880"/>
              <a:gd name="connsiteY3" fmla="*/ 751500 h 751500"/>
              <a:gd name="connsiteX4" fmla="*/ 0 w 8183880"/>
              <a:gd name="connsiteY4" fmla="*/ 0 h 75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751500">
                <a:moveTo>
                  <a:pt x="0" y="0"/>
                </a:moveTo>
                <a:lnTo>
                  <a:pt x="8183880" y="0"/>
                </a:lnTo>
                <a:lnTo>
                  <a:pt x="8183880" y="751500"/>
                </a:lnTo>
                <a:lnTo>
                  <a:pt x="0" y="751500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48793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ساختار هلدینگ </a:t>
            </a:r>
            <a:endParaRPr lang="fa-IR" sz="20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4356160"/>
            <a:ext cx="8183880" cy="345690"/>
          </a:xfrm>
          <a:custGeom>
            <a:avLst/>
            <a:gdLst>
              <a:gd name="connsiteX0" fmla="*/ 0 w 8183880"/>
              <a:gd name="connsiteY0" fmla="*/ 0 h 345690"/>
              <a:gd name="connsiteX1" fmla="*/ 8183880 w 8183880"/>
              <a:gd name="connsiteY1" fmla="*/ 0 h 345690"/>
              <a:gd name="connsiteX2" fmla="*/ 8183880 w 8183880"/>
              <a:gd name="connsiteY2" fmla="*/ 345690 h 345690"/>
              <a:gd name="connsiteX3" fmla="*/ 0 w 8183880"/>
              <a:gd name="connsiteY3" fmla="*/ 345690 h 345690"/>
              <a:gd name="connsiteX4" fmla="*/ 0 w 8183880"/>
              <a:gd name="connsiteY4" fmla="*/ 0 h 34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45690">
                <a:moveTo>
                  <a:pt x="0" y="0"/>
                </a:moveTo>
                <a:lnTo>
                  <a:pt x="8183880" y="0"/>
                </a:lnTo>
                <a:lnTo>
                  <a:pt x="8183880" y="345690"/>
                </a:lnTo>
                <a:lnTo>
                  <a:pt x="0" y="345690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z="50080" prstMaterial="plastic">
            <a:bevelT w="25400" h="25400"/>
            <a:bevelB w="25400" h="25400"/>
          </a:sp3d>
        </p:spPr>
        <p:style>
          <a:ln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(</a:t>
            </a:r>
            <a:r>
              <a:rPr lang="en-US" sz="2000" kern="1200" dirty="0" smtClean="0"/>
              <a:t>(Holding-Form</a:t>
            </a:r>
            <a:endParaRPr lang="fa-IR" sz="20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2820845"/>
            <a:ext cx="8183880" cy="1155808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3022401"/>
              <a:satOff val="1745"/>
              <a:lumOff val="-3202"/>
              <a:alphaOff val="0"/>
            </a:schemeClr>
          </a:fillRef>
          <a:effectRef idx="2">
            <a:schemeClr val="accent2">
              <a:hueOff val="-3022401"/>
              <a:satOff val="1745"/>
              <a:lumOff val="-32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89236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ساختار چندبخشی</a:t>
            </a:r>
            <a:endParaRPr lang="fa-IR" sz="2000" kern="1200" dirty="0"/>
          </a:p>
        </p:txBody>
      </p:sp>
      <p:sp>
        <p:nvSpPr>
          <p:cNvPr id="9" name="Freeform 8"/>
          <p:cNvSpPr/>
          <p:nvPr/>
        </p:nvSpPr>
        <p:spPr>
          <a:xfrm>
            <a:off x="502920" y="3226533"/>
            <a:ext cx="8183880" cy="345586"/>
          </a:xfrm>
          <a:custGeom>
            <a:avLst/>
            <a:gdLst>
              <a:gd name="connsiteX0" fmla="*/ 0 w 8183880"/>
              <a:gd name="connsiteY0" fmla="*/ 0 h 345586"/>
              <a:gd name="connsiteX1" fmla="*/ 8183880 w 8183880"/>
              <a:gd name="connsiteY1" fmla="*/ 0 h 345586"/>
              <a:gd name="connsiteX2" fmla="*/ 8183880 w 8183880"/>
              <a:gd name="connsiteY2" fmla="*/ 345586 h 345586"/>
              <a:gd name="connsiteX3" fmla="*/ 0 w 8183880"/>
              <a:gd name="connsiteY3" fmla="*/ 345586 h 345586"/>
              <a:gd name="connsiteX4" fmla="*/ 0 w 8183880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45586">
                <a:moveTo>
                  <a:pt x="0" y="0"/>
                </a:moveTo>
                <a:lnTo>
                  <a:pt x="8183880" y="0"/>
                </a:lnTo>
                <a:lnTo>
                  <a:pt x="8183880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z="50080" prstMaterial="plastic">
            <a:bevelT w="25400" h="25400"/>
            <a:bevelB w="25400" h="25400"/>
          </a:sp3d>
        </p:spPr>
        <p:style>
          <a:lnRef idx="0">
            <a:schemeClr val="accent2">
              <a:tint val="40000"/>
              <a:alpha val="90000"/>
              <a:hueOff val="-2898357"/>
              <a:satOff val="-3380"/>
              <a:lumOff val="-564"/>
              <a:alphaOff val="0"/>
            </a:schemeClr>
          </a:lnRef>
          <a:fillRef idx="1">
            <a:schemeClr val="accent2">
              <a:tint val="40000"/>
              <a:alpha val="90000"/>
              <a:hueOff val="-2898357"/>
              <a:satOff val="-3380"/>
              <a:lumOff val="-564"/>
              <a:alphaOff val="0"/>
            </a:schemeClr>
          </a:fillRef>
          <a:effectRef idx="2">
            <a:schemeClr val="accent2">
              <a:tint val="40000"/>
              <a:alpha val="90000"/>
              <a:hueOff val="-2898357"/>
              <a:satOff val="-3380"/>
              <a:lumOff val="-56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(</a:t>
            </a:r>
            <a:r>
              <a:rPr lang="en-US" sz="2000" kern="1200" dirty="0" smtClean="0"/>
              <a:t>(Multidivisional Form</a:t>
            </a:r>
            <a:endParaRPr lang="fa-IR" sz="20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02920" y="1676309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6044802"/>
              <a:satOff val="3491"/>
              <a:lumOff val="-6405"/>
              <a:alphaOff val="0"/>
            </a:schemeClr>
          </a:fillRef>
          <a:effectRef idx="2">
            <a:schemeClr val="accent2">
              <a:hueOff val="-6044802"/>
              <a:satOff val="3491"/>
              <a:lumOff val="-640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1" rIns="142240" bIns="89236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ساختار کارویژه‌ای</a:t>
            </a:r>
            <a:endParaRPr lang="fa-IR" sz="20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02920" y="2081998"/>
            <a:ext cx="8183880" cy="345586"/>
          </a:xfrm>
          <a:custGeom>
            <a:avLst/>
            <a:gdLst>
              <a:gd name="connsiteX0" fmla="*/ 0 w 8183880"/>
              <a:gd name="connsiteY0" fmla="*/ 0 h 345586"/>
              <a:gd name="connsiteX1" fmla="*/ 8183880 w 8183880"/>
              <a:gd name="connsiteY1" fmla="*/ 0 h 345586"/>
              <a:gd name="connsiteX2" fmla="*/ 8183880 w 8183880"/>
              <a:gd name="connsiteY2" fmla="*/ 345586 h 345586"/>
              <a:gd name="connsiteX3" fmla="*/ 0 w 8183880"/>
              <a:gd name="connsiteY3" fmla="*/ 345586 h 345586"/>
              <a:gd name="connsiteX4" fmla="*/ 0 w 8183880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45586">
                <a:moveTo>
                  <a:pt x="0" y="0"/>
                </a:moveTo>
                <a:lnTo>
                  <a:pt x="8183880" y="0"/>
                </a:lnTo>
                <a:lnTo>
                  <a:pt x="8183880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z="50080" prstMaterial="plastic">
            <a:bevelT w="25400" h="25400"/>
            <a:bevelB w="25400" h="25400"/>
          </a:sp3d>
        </p:spPr>
        <p:style>
          <a:lnRef idx="0">
            <a:schemeClr val="accent2">
              <a:tint val="40000"/>
              <a:alpha val="90000"/>
              <a:hueOff val="-5796714"/>
              <a:satOff val="-6761"/>
              <a:lumOff val="-1127"/>
              <a:alphaOff val="0"/>
            </a:schemeClr>
          </a:lnRef>
          <a:fillRef idx="1">
            <a:schemeClr val="accent2">
              <a:tint val="40000"/>
              <a:alpha val="90000"/>
              <a:hueOff val="-5796714"/>
              <a:satOff val="-6761"/>
              <a:lumOff val="-1127"/>
              <a:alphaOff val="0"/>
            </a:schemeClr>
          </a:fillRef>
          <a:effectRef idx="2">
            <a:schemeClr val="accent2">
              <a:tint val="40000"/>
              <a:alpha val="90000"/>
              <a:hueOff val="-5796714"/>
              <a:satOff val="-6761"/>
              <a:lumOff val="-112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(</a:t>
            </a:r>
            <a:r>
              <a:rPr lang="en-US" sz="2000" kern="1200" dirty="0" smtClean="0"/>
              <a:t>(Unitary Form</a:t>
            </a:r>
            <a:endParaRPr lang="fa-IR" sz="20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02920" y="531774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067202"/>
              <a:satOff val="5236"/>
              <a:lumOff val="-9607"/>
              <a:alphaOff val="0"/>
            </a:schemeClr>
          </a:fillRef>
          <a:effectRef idx="2">
            <a:schemeClr val="accent2">
              <a:hueOff val="-9067202"/>
              <a:satOff val="5236"/>
              <a:lumOff val="-96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1" rIns="142240" bIns="89236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ساختار ساده</a:t>
            </a:r>
            <a:endParaRPr lang="fa-IR" sz="20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502920" y="937464"/>
            <a:ext cx="8183880" cy="345586"/>
          </a:xfrm>
          <a:custGeom>
            <a:avLst/>
            <a:gdLst>
              <a:gd name="connsiteX0" fmla="*/ 0 w 8183880"/>
              <a:gd name="connsiteY0" fmla="*/ 0 h 345586"/>
              <a:gd name="connsiteX1" fmla="*/ 8183880 w 8183880"/>
              <a:gd name="connsiteY1" fmla="*/ 0 h 345586"/>
              <a:gd name="connsiteX2" fmla="*/ 8183880 w 8183880"/>
              <a:gd name="connsiteY2" fmla="*/ 345586 h 345586"/>
              <a:gd name="connsiteX3" fmla="*/ 0 w 8183880"/>
              <a:gd name="connsiteY3" fmla="*/ 345586 h 345586"/>
              <a:gd name="connsiteX4" fmla="*/ 0 w 8183880"/>
              <a:gd name="connsiteY4" fmla="*/ 0 h 34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345586">
                <a:moveTo>
                  <a:pt x="0" y="0"/>
                </a:moveTo>
                <a:lnTo>
                  <a:pt x="8183880" y="0"/>
                </a:lnTo>
                <a:lnTo>
                  <a:pt x="8183880" y="345586"/>
                </a:lnTo>
                <a:lnTo>
                  <a:pt x="0" y="345586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z="50080" prstMaterial="plastic">
            <a:bevelT w="25400" h="25400"/>
            <a:bevelB w="25400" h="25400"/>
          </a:sp3d>
        </p:spPr>
        <p:style>
          <a:lnRef idx="0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lnRef>
          <a:fill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fillRef>
          <a:effectRef idx="2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(Without Form)</a:t>
            </a:r>
            <a:endParaRPr lang="fa-IR" sz="20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196840"/>
            <a:ext cx="8183880" cy="1051560"/>
          </a:xfrm>
        </p:spPr>
        <p:txBody>
          <a:bodyPr/>
          <a:lstStyle/>
          <a:p>
            <a:pPr algn="ctr"/>
            <a:r>
              <a:rPr lang="fa-IR" dirty="0" smtClean="0"/>
              <a:t>منظومۀ هلدینگی</a:t>
            </a:r>
            <a:endParaRPr lang="fa-IR" dirty="0"/>
          </a:p>
        </p:txBody>
      </p:sp>
      <p:sp>
        <p:nvSpPr>
          <p:cNvPr id="20" name="Block Arc 19"/>
          <p:cNvSpPr/>
          <p:nvPr/>
        </p:nvSpPr>
        <p:spPr>
          <a:xfrm>
            <a:off x="2983005" y="1475769"/>
            <a:ext cx="3223709" cy="3223709"/>
          </a:xfrm>
          <a:prstGeom prst="blockArc">
            <a:avLst>
              <a:gd name="adj1" fmla="val 10800000"/>
              <a:gd name="adj2" fmla="val 16200000"/>
              <a:gd name="adj3" fmla="val 4636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Block Arc 20"/>
          <p:cNvSpPr/>
          <p:nvPr/>
        </p:nvSpPr>
        <p:spPr>
          <a:xfrm>
            <a:off x="2983005" y="1475769"/>
            <a:ext cx="3223709" cy="3223709"/>
          </a:xfrm>
          <a:prstGeom prst="blockArc">
            <a:avLst>
              <a:gd name="adj1" fmla="val 5400000"/>
              <a:gd name="adj2" fmla="val 10800000"/>
              <a:gd name="adj3" fmla="val 4636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Block Arc 21"/>
          <p:cNvSpPr/>
          <p:nvPr/>
        </p:nvSpPr>
        <p:spPr>
          <a:xfrm>
            <a:off x="2983005" y="1475769"/>
            <a:ext cx="3223709" cy="3223709"/>
          </a:xfrm>
          <a:prstGeom prst="blockArc">
            <a:avLst>
              <a:gd name="adj1" fmla="val 0"/>
              <a:gd name="adj2" fmla="val 5400000"/>
              <a:gd name="adj3" fmla="val 4636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Block Arc 22"/>
          <p:cNvSpPr/>
          <p:nvPr/>
        </p:nvSpPr>
        <p:spPr>
          <a:xfrm>
            <a:off x="2983005" y="1475769"/>
            <a:ext cx="3223709" cy="3223709"/>
          </a:xfrm>
          <a:prstGeom prst="blockArc">
            <a:avLst>
              <a:gd name="adj1" fmla="val 16200000"/>
              <a:gd name="adj2" fmla="val 0"/>
              <a:gd name="adj3" fmla="val 4636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3853595" y="2346359"/>
            <a:ext cx="1482529" cy="1482529"/>
          </a:xfrm>
          <a:custGeom>
            <a:avLst/>
            <a:gdLst>
              <a:gd name="connsiteX0" fmla="*/ 0 w 1482529"/>
              <a:gd name="connsiteY0" fmla="*/ 741265 h 1482529"/>
              <a:gd name="connsiteX1" fmla="*/ 217112 w 1482529"/>
              <a:gd name="connsiteY1" fmla="*/ 217112 h 1482529"/>
              <a:gd name="connsiteX2" fmla="*/ 741266 w 1482529"/>
              <a:gd name="connsiteY2" fmla="*/ 1 h 1482529"/>
              <a:gd name="connsiteX3" fmla="*/ 1265419 w 1482529"/>
              <a:gd name="connsiteY3" fmla="*/ 217113 h 1482529"/>
              <a:gd name="connsiteX4" fmla="*/ 1482530 w 1482529"/>
              <a:gd name="connsiteY4" fmla="*/ 741267 h 1482529"/>
              <a:gd name="connsiteX5" fmla="*/ 1265418 w 1482529"/>
              <a:gd name="connsiteY5" fmla="*/ 1265421 h 1482529"/>
              <a:gd name="connsiteX6" fmla="*/ 741264 w 1482529"/>
              <a:gd name="connsiteY6" fmla="*/ 1482532 h 1482529"/>
              <a:gd name="connsiteX7" fmla="*/ 217110 w 1482529"/>
              <a:gd name="connsiteY7" fmla="*/ 1265420 h 1482529"/>
              <a:gd name="connsiteX8" fmla="*/ -1 w 1482529"/>
              <a:gd name="connsiteY8" fmla="*/ 741266 h 1482529"/>
              <a:gd name="connsiteX9" fmla="*/ 0 w 1482529"/>
              <a:gd name="connsiteY9" fmla="*/ 741265 h 148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2529" h="1482529">
                <a:moveTo>
                  <a:pt x="0" y="741265"/>
                </a:moveTo>
                <a:cubicBezTo>
                  <a:pt x="0" y="544669"/>
                  <a:pt x="78098" y="356126"/>
                  <a:pt x="217112" y="217112"/>
                </a:cubicBezTo>
                <a:cubicBezTo>
                  <a:pt x="356126" y="78098"/>
                  <a:pt x="544670" y="1"/>
                  <a:pt x="741266" y="1"/>
                </a:cubicBezTo>
                <a:cubicBezTo>
                  <a:pt x="937862" y="1"/>
                  <a:pt x="1126405" y="78099"/>
                  <a:pt x="1265419" y="217113"/>
                </a:cubicBezTo>
                <a:cubicBezTo>
                  <a:pt x="1404433" y="356127"/>
                  <a:pt x="1482530" y="544671"/>
                  <a:pt x="1482530" y="741267"/>
                </a:cubicBezTo>
                <a:cubicBezTo>
                  <a:pt x="1482530" y="937863"/>
                  <a:pt x="1404433" y="1126406"/>
                  <a:pt x="1265418" y="1265421"/>
                </a:cubicBezTo>
                <a:cubicBezTo>
                  <a:pt x="1126404" y="1404435"/>
                  <a:pt x="937860" y="1482532"/>
                  <a:pt x="741264" y="1482532"/>
                </a:cubicBezTo>
                <a:cubicBezTo>
                  <a:pt x="544668" y="1482532"/>
                  <a:pt x="356125" y="1404434"/>
                  <a:pt x="217110" y="1265420"/>
                </a:cubicBezTo>
                <a:cubicBezTo>
                  <a:pt x="78096" y="1126406"/>
                  <a:pt x="-1" y="937862"/>
                  <a:pt x="-1" y="741266"/>
                </a:cubicBezTo>
                <a:lnTo>
                  <a:pt x="0" y="74126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2671" tIns="252671" rIns="252671" bIns="252671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/>
              <a:t>ستاد مرکزی</a:t>
            </a:r>
            <a:endParaRPr lang="fa-IR" sz="2800" kern="1200" dirty="0"/>
          </a:p>
        </p:txBody>
      </p:sp>
      <p:sp>
        <p:nvSpPr>
          <p:cNvPr id="25" name="Freeform 24"/>
          <p:cNvSpPr/>
          <p:nvPr/>
        </p:nvSpPr>
        <p:spPr>
          <a:xfrm>
            <a:off x="4075974" y="994243"/>
            <a:ext cx="1037770" cy="1037770"/>
          </a:xfrm>
          <a:custGeom>
            <a:avLst/>
            <a:gdLst>
              <a:gd name="connsiteX0" fmla="*/ 0 w 1037770"/>
              <a:gd name="connsiteY0" fmla="*/ 518885 h 1037770"/>
              <a:gd name="connsiteX1" fmla="*/ 151978 w 1037770"/>
              <a:gd name="connsiteY1" fmla="*/ 151978 h 1037770"/>
              <a:gd name="connsiteX2" fmla="*/ 518885 w 1037770"/>
              <a:gd name="connsiteY2" fmla="*/ 1 h 1037770"/>
              <a:gd name="connsiteX3" fmla="*/ 885792 w 1037770"/>
              <a:gd name="connsiteY3" fmla="*/ 151979 h 1037770"/>
              <a:gd name="connsiteX4" fmla="*/ 1037769 w 1037770"/>
              <a:gd name="connsiteY4" fmla="*/ 518886 h 1037770"/>
              <a:gd name="connsiteX5" fmla="*/ 885791 w 1037770"/>
              <a:gd name="connsiteY5" fmla="*/ 885793 h 1037770"/>
              <a:gd name="connsiteX6" fmla="*/ 518884 w 1037770"/>
              <a:gd name="connsiteY6" fmla="*/ 1037771 h 1037770"/>
              <a:gd name="connsiteX7" fmla="*/ 151977 w 1037770"/>
              <a:gd name="connsiteY7" fmla="*/ 885793 h 1037770"/>
              <a:gd name="connsiteX8" fmla="*/ -1 w 1037770"/>
              <a:gd name="connsiteY8" fmla="*/ 518886 h 1037770"/>
              <a:gd name="connsiteX9" fmla="*/ 0 w 1037770"/>
              <a:gd name="connsiteY9" fmla="*/ 518885 h 103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7770" h="1037770">
                <a:moveTo>
                  <a:pt x="0" y="518885"/>
                </a:moveTo>
                <a:cubicBezTo>
                  <a:pt x="0" y="381268"/>
                  <a:pt x="54668" y="249288"/>
                  <a:pt x="151978" y="151978"/>
                </a:cubicBezTo>
                <a:cubicBezTo>
                  <a:pt x="249288" y="54668"/>
                  <a:pt x="381269" y="0"/>
                  <a:pt x="518885" y="1"/>
                </a:cubicBezTo>
                <a:cubicBezTo>
                  <a:pt x="656502" y="1"/>
                  <a:pt x="788482" y="54669"/>
                  <a:pt x="885792" y="151979"/>
                </a:cubicBezTo>
                <a:cubicBezTo>
                  <a:pt x="983102" y="249289"/>
                  <a:pt x="1037770" y="381270"/>
                  <a:pt x="1037769" y="518886"/>
                </a:cubicBezTo>
                <a:cubicBezTo>
                  <a:pt x="1037769" y="656503"/>
                  <a:pt x="983101" y="788483"/>
                  <a:pt x="885791" y="885793"/>
                </a:cubicBezTo>
                <a:cubicBezTo>
                  <a:pt x="788481" y="983103"/>
                  <a:pt x="656501" y="1037771"/>
                  <a:pt x="518884" y="1037771"/>
                </a:cubicBezTo>
                <a:cubicBezTo>
                  <a:pt x="381267" y="1037771"/>
                  <a:pt x="249287" y="983103"/>
                  <a:pt x="151977" y="885793"/>
                </a:cubicBezTo>
                <a:cubicBezTo>
                  <a:pt x="54667" y="788483"/>
                  <a:pt x="-1" y="656503"/>
                  <a:pt x="-1" y="518886"/>
                </a:cubicBezTo>
                <a:lnTo>
                  <a:pt x="0" y="51888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شرکت الف</a:t>
            </a:r>
            <a:endParaRPr lang="fa-IR" sz="1900" kern="1200" dirty="0"/>
          </a:p>
        </p:txBody>
      </p:sp>
      <p:sp>
        <p:nvSpPr>
          <p:cNvPr id="26" name="Freeform 25"/>
          <p:cNvSpPr/>
          <p:nvPr/>
        </p:nvSpPr>
        <p:spPr>
          <a:xfrm>
            <a:off x="5650469" y="2568738"/>
            <a:ext cx="1037770" cy="1037770"/>
          </a:xfrm>
          <a:custGeom>
            <a:avLst/>
            <a:gdLst>
              <a:gd name="connsiteX0" fmla="*/ 0 w 1037770"/>
              <a:gd name="connsiteY0" fmla="*/ 518885 h 1037770"/>
              <a:gd name="connsiteX1" fmla="*/ 151978 w 1037770"/>
              <a:gd name="connsiteY1" fmla="*/ 151978 h 1037770"/>
              <a:gd name="connsiteX2" fmla="*/ 518885 w 1037770"/>
              <a:gd name="connsiteY2" fmla="*/ 1 h 1037770"/>
              <a:gd name="connsiteX3" fmla="*/ 885792 w 1037770"/>
              <a:gd name="connsiteY3" fmla="*/ 151979 h 1037770"/>
              <a:gd name="connsiteX4" fmla="*/ 1037769 w 1037770"/>
              <a:gd name="connsiteY4" fmla="*/ 518886 h 1037770"/>
              <a:gd name="connsiteX5" fmla="*/ 885791 w 1037770"/>
              <a:gd name="connsiteY5" fmla="*/ 885793 h 1037770"/>
              <a:gd name="connsiteX6" fmla="*/ 518884 w 1037770"/>
              <a:gd name="connsiteY6" fmla="*/ 1037771 h 1037770"/>
              <a:gd name="connsiteX7" fmla="*/ 151977 w 1037770"/>
              <a:gd name="connsiteY7" fmla="*/ 885793 h 1037770"/>
              <a:gd name="connsiteX8" fmla="*/ -1 w 1037770"/>
              <a:gd name="connsiteY8" fmla="*/ 518886 h 1037770"/>
              <a:gd name="connsiteX9" fmla="*/ 0 w 1037770"/>
              <a:gd name="connsiteY9" fmla="*/ 518885 h 103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7770" h="1037770">
                <a:moveTo>
                  <a:pt x="0" y="518885"/>
                </a:moveTo>
                <a:cubicBezTo>
                  <a:pt x="0" y="381268"/>
                  <a:pt x="54668" y="249288"/>
                  <a:pt x="151978" y="151978"/>
                </a:cubicBezTo>
                <a:cubicBezTo>
                  <a:pt x="249288" y="54668"/>
                  <a:pt x="381269" y="0"/>
                  <a:pt x="518885" y="1"/>
                </a:cubicBezTo>
                <a:cubicBezTo>
                  <a:pt x="656502" y="1"/>
                  <a:pt x="788482" y="54669"/>
                  <a:pt x="885792" y="151979"/>
                </a:cubicBezTo>
                <a:cubicBezTo>
                  <a:pt x="983102" y="249289"/>
                  <a:pt x="1037770" y="381270"/>
                  <a:pt x="1037769" y="518886"/>
                </a:cubicBezTo>
                <a:cubicBezTo>
                  <a:pt x="1037769" y="656503"/>
                  <a:pt x="983101" y="788483"/>
                  <a:pt x="885791" y="885793"/>
                </a:cubicBezTo>
                <a:cubicBezTo>
                  <a:pt x="788481" y="983103"/>
                  <a:pt x="656501" y="1037771"/>
                  <a:pt x="518884" y="1037771"/>
                </a:cubicBezTo>
                <a:cubicBezTo>
                  <a:pt x="381267" y="1037771"/>
                  <a:pt x="249287" y="983103"/>
                  <a:pt x="151977" y="885793"/>
                </a:cubicBezTo>
                <a:cubicBezTo>
                  <a:pt x="54667" y="788483"/>
                  <a:pt x="-1" y="656503"/>
                  <a:pt x="-1" y="518886"/>
                </a:cubicBezTo>
                <a:lnTo>
                  <a:pt x="0" y="51888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شرکت ب</a:t>
            </a:r>
            <a:endParaRPr lang="fa-IR" sz="1900" kern="1200" dirty="0"/>
          </a:p>
        </p:txBody>
      </p:sp>
      <p:sp>
        <p:nvSpPr>
          <p:cNvPr id="27" name="Freeform 26"/>
          <p:cNvSpPr/>
          <p:nvPr/>
        </p:nvSpPr>
        <p:spPr>
          <a:xfrm>
            <a:off x="4075974" y="4143233"/>
            <a:ext cx="1037770" cy="1037770"/>
          </a:xfrm>
          <a:custGeom>
            <a:avLst/>
            <a:gdLst>
              <a:gd name="connsiteX0" fmla="*/ 0 w 1037770"/>
              <a:gd name="connsiteY0" fmla="*/ 518885 h 1037770"/>
              <a:gd name="connsiteX1" fmla="*/ 151978 w 1037770"/>
              <a:gd name="connsiteY1" fmla="*/ 151978 h 1037770"/>
              <a:gd name="connsiteX2" fmla="*/ 518885 w 1037770"/>
              <a:gd name="connsiteY2" fmla="*/ 1 h 1037770"/>
              <a:gd name="connsiteX3" fmla="*/ 885792 w 1037770"/>
              <a:gd name="connsiteY3" fmla="*/ 151979 h 1037770"/>
              <a:gd name="connsiteX4" fmla="*/ 1037769 w 1037770"/>
              <a:gd name="connsiteY4" fmla="*/ 518886 h 1037770"/>
              <a:gd name="connsiteX5" fmla="*/ 885791 w 1037770"/>
              <a:gd name="connsiteY5" fmla="*/ 885793 h 1037770"/>
              <a:gd name="connsiteX6" fmla="*/ 518884 w 1037770"/>
              <a:gd name="connsiteY6" fmla="*/ 1037771 h 1037770"/>
              <a:gd name="connsiteX7" fmla="*/ 151977 w 1037770"/>
              <a:gd name="connsiteY7" fmla="*/ 885793 h 1037770"/>
              <a:gd name="connsiteX8" fmla="*/ -1 w 1037770"/>
              <a:gd name="connsiteY8" fmla="*/ 518886 h 1037770"/>
              <a:gd name="connsiteX9" fmla="*/ 0 w 1037770"/>
              <a:gd name="connsiteY9" fmla="*/ 518885 h 103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7770" h="1037770">
                <a:moveTo>
                  <a:pt x="0" y="518885"/>
                </a:moveTo>
                <a:cubicBezTo>
                  <a:pt x="0" y="381268"/>
                  <a:pt x="54668" y="249288"/>
                  <a:pt x="151978" y="151978"/>
                </a:cubicBezTo>
                <a:cubicBezTo>
                  <a:pt x="249288" y="54668"/>
                  <a:pt x="381269" y="0"/>
                  <a:pt x="518885" y="1"/>
                </a:cubicBezTo>
                <a:cubicBezTo>
                  <a:pt x="656502" y="1"/>
                  <a:pt x="788482" y="54669"/>
                  <a:pt x="885792" y="151979"/>
                </a:cubicBezTo>
                <a:cubicBezTo>
                  <a:pt x="983102" y="249289"/>
                  <a:pt x="1037770" y="381270"/>
                  <a:pt x="1037769" y="518886"/>
                </a:cubicBezTo>
                <a:cubicBezTo>
                  <a:pt x="1037769" y="656503"/>
                  <a:pt x="983101" y="788483"/>
                  <a:pt x="885791" y="885793"/>
                </a:cubicBezTo>
                <a:cubicBezTo>
                  <a:pt x="788481" y="983103"/>
                  <a:pt x="656501" y="1037771"/>
                  <a:pt x="518884" y="1037771"/>
                </a:cubicBezTo>
                <a:cubicBezTo>
                  <a:pt x="381267" y="1037771"/>
                  <a:pt x="249287" y="983103"/>
                  <a:pt x="151977" y="885793"/>
                </a:cubicBezTo>
                <a:cubicBezTo>
                  <a:pt x="54667" y="788483"/>
                  <a:pt x="-1" y="656503"/>
                  <a:pt x="-1" y="518886"/>
                </a:cubicBezTo>
                <a:lnTo>
                  <a:pt x="0" y="51888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شرکت ج</a:t>
            </a:r>
            <a:endParaRPr lang="fa-IR" sz="1900" kern="1200" dirty="0"/>
          </a:p>
        </p:txBody>
      </p:sp>
      <p:sp>
        <p:nvSpPr>
          <p:cNvPr id="28" name="Freeform 27"/>
          <p:cNvSpPr/>
          <p:nvPr/>
        </p:nvSpPr>
        <p:spPr>
          <a:xfrm>
            <a:off x="2501479" y="2568738"/>
            <a:ext cx="1037770" cy="1037770"/>
          </a:xfrm>
          <a:custGeom>
            <a:avLst/>
            <a:gdLst>
              <a:gd name="connsiteX0" fmla="*/ 0 w 1037770"/>
              <a:gd name="connsiteY0" fmla="*/ 518885 h 1037770"/>
              <a:gd name="connsiteX1" fmla="*/ 151978 w 1037770"/>
              <a:gd name="connsiteY1" fmla="*/ 151978 h 1037770"/>
              <a:gd name="connsiteX2" fmla="*/ 518885 w 1037770"/>
              <a:gd name="connsiteY2" fmla="*/ 1 h 1037770"/>
              <a:gd name="connsiteX3" fmla="*/ 885792 w 1037770"/>
              <a:gd name="connsiteY3" fmla="*/ 151979 h 1037770"/>
              <a:gd name="connsiteX4" fmla="*/ 1037769 w 1037770"/>
              <a:gd name="connsiteY4" fmla="*/ 518886 h 1037770"/>
              <a:gd name="connsiteX5" fmla="*/ 885791 w 1037770"/>
              <a:gd name="connsiteY5" fmla="*/ 885793 h 1037770"/>
              <a:gd name="connsiteX6" fmla="*/ 518884 w 1037770"/>
              <a:gd name="connsiteY6" fmla="*/ 1037771 h 1037770"/>
              <a:gd name="connsiteX7" fmla="*/ 151977 w 1037770"/>
              <a:gd name="connsiteY7" fmla="*/ 885793 h 1037770"/>
              <a:gd name="connsiteX8" fmla="*/ -1 w 1037770"/>
              <a:gd name="connsiteY8" fmla="*/ 518886 h 1037770"/>
              <a:gd name="connsiteX9" fmla="*/ 0 w 1037770"/>
              <a:gd name="connsiteY9" fmla="*/ 518885 h 103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7770" h="1037770">
                <a:moveTo>
                  <a:pt x="0" y="518885"/>
                </a:moveTo>
                <a:cubicBezTo>
                  <a:pt x="0" y="381268"/>
                  <a:pt x="54668" y="249288"/>
                  <a:pt x="151978" y="151978"/>
                </a:cubicBezTo>
                <a:cubicBezTo>
                  <a:pt x="249288" y="54668"/>
                  <a:pt x="381269" y="0"/>
                  <a:pt x="518885" y="1"/>
                </a:cubicBezTo>
                <a:cubicBezTo>
                  <a:pt x="656502" y="1"/>
                  <a:pt x="788482" y="54669"/>
                  <a:pt x="885792" y="151979"/>
                </a:cubicBezTo>
                <a:cubicBezTo>
                  <a:pt x="983102" y="249289"/>
                  <a:pt x="1037770" y="381270"/>
                  <a:pt x="1037769" y="518886"/>
                </a:cubicBezTo>
                <a:cubicBezTo>
                  <a:pt x="1037769" y="656503"/>
                  <a:pt x="983101" y="788483"/>
                  <a:pt x="885791" y="885793"/>
                </a:cubicBezTo>
                <a:cubicBezTo>
                  <a:pt x="788481" y="983103"/>
                  <a:pt x="656501" y="1037771"/>
                  <a:pt x="518884" y="1037771"/>
                </a:cubicBezTo>
                <a:cubicBezTo>
                  <a:pt x="381267" y="1037771"/>
                  <a:pt x="249287" y="983103"/>
                  <a:pt x="151977" y="885793"/>
                </a:cubicBezTo>
                <a:cubicBezTo>
                  <a:pt x="54667" y="788483"/>
                  <a:pt x="-1" y="656503"/>
                  <a:pt x="-1" y="518886"/>
                </a:cubicBezTo>
                <a:lnTo>
                  <a:pt x="0" y="51888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108" tIns="176108" rIns="176108" bIns="176108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شرکت د</a:t>
            </a:r>
            <a:endParaRPr lang="fa-IR" sz="1900" kern="1200" dirty="0"/>
          </a:p>
        </p:txBody>
      </p:sp>
      <p:grpSp>
        <p:nvGrpSpPr>
          <p:cNvPr id="3" name="Group 18"/>
          <p:cNvGrpSpPr/>
          <p:nvPr/>
        </p:nvGrpSpPr>
        <p:grpSpPr>
          <a:xfrm>
            <a:off x="2057400" y="533400"/>
            <a:ext cx="5105400" cy="5105400"/>
            <a:chOff x="2057400" y="533400"/>
            <a:chExt cx="5105400" cy="5105400"/>
          </a:xfrm>
        </p:grpSpPr>
        <p:sp>
          <p:nvSpPr>
            <p:cNvPr id="5" name="Right Arrow 4"/>
            <p:cNvSpPr/>
            <p:nvPr/>
          </p:nvSpPr>
          <p:spPr>
            <a:xfrm>
              <a:off x="6781800" y="2895600"/>
              <a:ext cx="381000" cy="304800"/>
            </a:xfrm>
            <a:prstGeom prst="righ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2057400" y="2971800"/>
              <a:ext cx="381000" cy="304800"/>
            </a:xfrm>
            <a:prstGeom prst="lef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" name="Left Arrow 8"/>
            <p:cNvSpPr/>
            <p:nvPr/>
          </p:nvSpPr>
          <p:spPr>
            <a:xfrm rot="5400000">
              <a:off x="4381500" y="571500"/>
              <a:ext cx="381000" cy="304800"/>
            </a:xfrm>
            <a:prstGeom prst="lef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0" name="Right Arrow 9"/>
            <p:cNvSpPr/>
            <p:nvPr/>
          </p:nvSpPr>
          <p:spPr>
            <a:xfrm rot="5400000">
              <a:off x="4457700" y="5295900"/>
              <a:ext cx="381000" cy="304800"/>
            </a:xfrm>
            <a:prstGeom prst="righ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" name="Group 19"/>
          <p:cNvGrpSpPr/>
          <p:nvPr/>
        </p:nvGrpSpPr>
        <p:grpSpPr>
          <a:xfrm>
            <a:off x="3581400" y="2057400"/>
            <a:ext cx="2057400" cy="2057400"/>
            <a:chOff x="3581400" y="2057400"/>
            <a:chExt cx="2057400" cy="2057400"/>
          </a:xfrm>
        </p:grpSpPr>
        <p:sp>
          <p:nvSpPr>
            <p:cNvPr id="12" name="Right Arrow 11"/>
            <p:cNvSpPr/>
            <p:nvPr/>
          </p:nvSpPr>
          <p:spPr>
            <a:xfrm>
              <a:off x="3581400" y="2895600"/>
              <a:ext cx="228600" cy="3810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3" name="Right Arrow 12"/>
            <p:cNvSpPr/>
            <p:nvPr/>
          </p:nvSpPr>
          <p:spPr>
            <a:xfrm flipH="1">
              <a:off x="5410200" y="2895600"/>
              <a:ext cx="228600" cy="3810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5" name="Up Arrow 14"/>
            <p:cNvSpPr/>
            <p:nvPr/>
          </p:nvSpPr>
          <p:spPr>
            <a:xfrm flipV="1">
              <a:off x="4419600" y="2057400"/>
              <a:ext cx="381000" cy="228600"/>
            </a:xfrm>
            <a:prstGeom prst="up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4419600" y="3886200"/>
              <a:ext cx="381000" cy="228600"/>
            </a:xfrm>
            <a:prstGeom prst="up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33400" y="3657600"/>
            <a:ext cx="2286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نیرهای گریز از مرکز</a:t>
            </a:r>
            <a:endParaRPr lang="fa-I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1371600"/>
            <a:ext cx="2286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نیرهای جانب مرکز</a:t>
            </a:r>
            <a:endParaRPr lang="fa-I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17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ساختارهای چندبخشی و هلدینگ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a-IR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ساختار هلدینگ</a:t>
            </a:r>
            <a:endParaRPr lang="fa-IR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a-IR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ساختار چندبخشی</a:t>
            </a:r>
            <a:endParaRPr lang="fa-IR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28204" y="1447800"/>
            <a:ext cx="3489960" cy="3489960"/>
            <a:chOff x="828204" y="1447800"/>
            <a:chExt cx="3489960" cy="3489960"/>
          </a:xfrm>
        </p:grpSpPr>
        <p:sp>
          <p:nvSpPr>
            <p:cNvPr id="22" name="Diamond 21"/>
            <p:cNvSpPr/>
            <p:nvPr/>
          </p:nvSpPr>
          <p:spPr>
            <a:xfrm>
              <a:off x="828204" y="1447800"/>
              <a:ext cx="3489960" cy="3489960"/>
            </a:xfrm>
            <a:prstGeom prst="diamond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1159750" y="1779346"/>
              <a:ext cx="1361084" cy="1361084"/>
            </a:xfrm>
            <a:custGeom>
              <a:avLst/>
              <a:gdLst>
                <a:gd name="connsiteX0" fmla="*/ 0 w 1361084"/>
                <a:gd name="connsiteY0" fmla="*/ 226852 h 1361084"/>
                <a:gd name="connsiteX1" fmla="*/ 66444 w 1361084"/>
                <a:gd name="connsiteY1" fmla="*/ 66443 h 1361084"/>
                <a:gd name="connsiteX2" fmla="*/ 226853 w 1361084"/>
                <a:gd name="connsiteY2" fmla="*/ 0 h 1361084"/>
                <a:gd name="connsiteX3" fmla="*/ 1134232 w 1361084"/>
                <a:gd name="connsiteY3" fmla="*/ 0 h 1361084"/>
                <a:gd name="connsiteX4" fmla="*/ 1294641 w 1361084"/>
                <a:gd name="connsiteY4" fmla="*/ 66444 h 1361084"/>
                <a:gd name="connsiteX5" fmla="*/ 1361084 w 1361084"/>
                <a:gd name="connsiteY5" fmla="*/ 226853 h 1361084"/>
                <a:gd name="connsiteX6" fmla="*/ 1361084 w 1361084"/>
                <a:gd name="connsiteY6" fmla="*/ 1134232 h 1361084"/>
                <a:gd name="connsiteX7" fmla="*/ 1294641 w 1361084"/>
                <a:gd name="connsiteY7" fmla="*/ 1294641 h 1361084"/>
                <a:gd name="connsiteX8" fmla="*/ 1134232 w 1361084"/>
                <a:gd name="connsiteY8" fmla="*/ 1361084 h 1361084"/>
                <a:gd name="connsiteX9" fmla="*/ 226852 w 1361084"/>
                <a:gd name="connsiteY9" fmla="*/ 1361084 h 1361084"/>
                <a:gd name="connsiteX10" fmla="*/ 66443 w 1361084"/>
                <a:gd name="connsiteY10" fmla="*/ 1294640 h 1361084"/>
                <a:gd name="connsiteX11" fmla="*/ 0 w 1361084"/>
                <a:gd name="connsiteY11" fmla="*/ 1134231 h 1361084"/>
                <a:gd name="connsiteX12" fmla="*/ 0 w 1361084"/>
                <a:gd name="connsiteY12" fmla="*/ 226852 h 13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1084" h="1361084">
                  <a:moveTo>
                    <a:pt x="0" y="226852"/>
                  </a:moveTo>
                  <a:cubicBezTo>
                    <a:pt x="0" y="166687"/>
                    <a:pt x="23901" y="108986"/>
                    <a:pt x="66444" y="66443"/>
                  </a:cubicBezTo>
                  <a:cubicBezTo>
                    <a:pt x="108987" y="23900"/>
                    <a:pt x="166688" y="0"/>
                    <a:pt x="226853" y="0"/>
                  </a:cubicBezTo>
                  <a:lnTo>
                    <a:pt x="1134232" y="0"/>
                  </a:lnTo>
                  <a:cubicBezTo>
                    <a:pt x="1194397" y="0"/>
                    <a:pt x="1252098" y="23901"/>
                    <a:pt x="1294641" y="66444"/>
                  </a:cubicBezTo>
                  <a:cubicBezTo>
                    <a:pt x="1337184" y="108987"/>
                    <a:pt x="1361084" y="166688"/>
                    <a:pt x="1361084" y="226853"/>
                  </a:cubicBezTo>
                  <a:lnTo>
                    <a:pt x="1361084" y="1134232"/>
                  </a:lnTo>
                  <a:cubicBezTo>
                    <a:pt x="1361084" y="1194397"/>
                    <a:pt x="1337184" y="1252098"/>
                    <a:pt x="1294641" y="1294641"/>
                  </a:cubicBezTo>
                  <a:cubicBezTo>
                    <a:pt x="1252098" y="1337184"/>
                    <a:pt x="1194397" y="1361084"/>
                    <a:pt x="1134232" y="1361084"/>
                  </a:cubicBezTo>
                  <a:lnTo>
                    <a:pt x="226852" y="1361084"/>
                  </a:lnTo>
                  <a:cubicBezTo>
                    <a:pt x="166687" y="1361084"/>
                    <a:pt x="108986" y="1337184"/>
                    <a:pt x="66443" y="1294640"/>
                  </a:cubicBezTo>
                  <a:cubicBezTo>
                    <a:pt x="23900" y="1252097"/>
                    <a:pt x="0" y="1194396"/>
                    <a:pt x="0" y="1134231"/>
                  </a:cubicBezTo>
                  <a:lnTo>
                    <a:pt x="0" y="226852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833" tIns="138833" rIns="138833" bIns="138833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Zar" pitchFamily="2" charset="-78"/>
                </a:rPr>
                <a:t>تنوع نامربوط دارد.</a:t>
              </a:r>
              <a:endParaRPr lang="fa-IR" sz="1900" kern="1200" dirty="0">
                <a:cs typeface="B Zar" pitchFamily="2" charset="-78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25533" y="1779346"/>
              <a:ext cx="1361084" cy="1361084"/>
            </a:xfrm>
            <a:custGeom>
              <a:avLst/>
              <a:gdLst>
                <a:gd name="connsiteX0" fmla="*/ 0 w 1361084"/>
                <a:gd name="connsiteY0" fmla="*/ 226852 h 1361084"/>
                <a:gd name="connsiteX1" fmla="*/ 66444 w 1361084"/>
                <a:gd name="connsiteY1" fmla="*/ 66443 h 1361084"/>
                <a:gd name="connsiteX2" fmla="*/ 226853 w 1361084"/>
                <a:gd name="connsiteY2" fmla="*/ 0 h 1361084"/>
                <a:gd name="connsiteX3" fmla="*/ 1134232 w 1361084"/>
                <a:gd name="connsiteY3" fmla="*/ 0 h 1361084"/>
                <a:gd name="connsiteX4" fmla="*/ 1294641 w 1361084"/>
                <a:gd name="connsiteY4" fmla="*/ 66444 h 1361084"/>
                <a:gd name="connsiteX5" fmla="*/ 1361084 w 1361084"/>
                <a:gd name="connsiteY5" fmla="*/ 226853 h 1361084"/>
                <a:gd name="connsiteX6" fmla="*/ 1361084 w 1361084"/>
                <a:gd name="connsiteY6" fmla="*/ 1134232 h 1361084"/>
                <a:gd name="connsiteX7" fmla="*/ 1294641 w 1361084"/>
                <a:gd name="connsiteY7" fmla="*/ 1294641 h 1361084"/>
                <a:gd name="connsiteX8" fmla="*/ 1134232 w 1361084"/>
                <a:gd name="connsiteY8" fmla="*/ 1361084 h 1361084"/>
                <a:gd name="connsiteX9" fmla="*/ 226852 w 1361084"/>
                <a:gd name="connsiteY9" fmla="*/ 1361084 h 1361084"/>
                <a:gd name="connsiteX10" fmla="*/ 66443 w 1361084"/>
                <a:gd name="connsiteY10" fmla="*/ 1294640 h 1361084"/>
                <a:gd name="connsiteX11" fmla="*/ 0 w 1361084"/>
                <a:gd name="connsiteY11" fmla="*/ 1134231 h 1361084"/>
                <a:gd name="connsiteX12" fmla="*/ 0 w 1361084"/>
                <a:gd name="connsiteY12" fmla="*/ 226852 h 13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1084" h="1361084">
                  <a:moveTo>
                    <a:pt x="0" y="226852"/>
                  </a:moveTo>
                  <a:cubicBezTo>
                    <a:pt x="0" y="166687"/>
                    <a:pt x="23901" y="108986"/>
                    <a:pt x="66444" y="66443"/>
                  </a:cubicBezTo>
                  <a:cubicBezTo>
                    <a:pt x="108987" y="23900"/>
                    <a:pt x="166688" y="0"/>
                    <a:pt x="226853" y="0"/>
                  </a:cubicBezTo>
                  <a:lnTo>
                    <a:pt x="1134232" y="0"/>
                  </a:lnTo>
                  <a:cubicBezTo>
                    <a:pt x="1194397" y="0"/>
                    <a:pt x="1252098" y="23901"/>
                    <a:pt x="1294641" y="66444"/>
                  </a:cubicBezTo>
                  <a:cubicBezTo>
                    <a:pt x="1337184" y="108987"/>
                    <a:pt x="1361084" y="166688"/>
                    <a:pt x="1361084" y="226853"/>
                  </a:cubicBezTo>
                  <a:lnTo>
                    <a:pt x="1361084" y="1134232"/>
                  </a:lnTo>
                  <a:cubicBezTo>
                    <a:pt x="1361084" y="1194397"/>
                    <a:pt x="1337184" y="1252098"/>
                    <a:pt x="1294641" y="1294641"/>
                  </a:cubicBezTo>
                  <a:cubicBezTo>
                    <a:pt x="1252098" y="1337184"/>
                    <a:pt x="1194397" y="1361084"/>
                    <a:pt x="1134232" y="1361084"/>
                  </a:cubicBezTo>
                  <a:lnTo>
                    <a:pt x="226852" y="1361084"/>
                  </a:lnTo>
                  <a:cubicBezTo>
                    <a:pt x="166687" y="1361084"/>
                    <a:pt x="108986" y="1337184"/>
                    <a:pt x="66443" y="1294640"/>
                  </a:cubicBezTo>
                  <a:cubicBezTo>
                    <a:pt x="23900" y="1252097"/>
                    <a:pt x="0" y="1194396"/>
                    <a:pt x="0" y="1134231"/>
                  </a:cubicBezTo>
                  <a:lnTo>
                    <a:pt x="0" y="226852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673099"/>
                <a:satOff val="6871"/>
                <a:lumOff val="5882"/>
                <a:alphaOff val="0"/>
              </a:schemeClr>
            </a:fillRef>
            <a:effectRef idx="2">
              <a:schemeClr val="accent5">
                <a:hueOff val="-4673099"/>
                <a:satOff val="6871"/>
                <a:lumOff val="58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833" tIns="138833" rIns="138833" bIns="138833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Zar" pitchFamily="2" charset="-78"/>
                </a:rPr>
                <a:t>رشد بیرونی دارد.</a:t>
              </a:r>
              <a:endParaRPr lang="fa-IR" sz="1900" kern="1200" dirty="0">
                <a:cs typeface="B Zar" pitchFamily="2" charset="-78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159750" y="3245129"/>
              <a:ext cx="1361084" cy="1361084"/>
            </a:xfrm>
            <a:custGeom>
              <a:avLst/>
              <a:gdLst>
                <a:gd name="connsiteX0" fmla="*/ 0 w 1361084"/>
                <a:gd name="connsiteY0" fmla="*/ 226852 h 1361084"/>
                <a:gd name="connsiteX1" fmla="*/ 66444 w 1361084"/>
                <a:gd name="connsiteY1" fmla="*/ 66443 h 1361084"/>
                <a:gd name="connsiteX2" fmla="*/ 226853 w 1361084"/>
                <a:gd name="connsiteY2" fmla="*/ 0 h 1361084"/>
                <a:gd name="connsiteX3" fmla="*/ 1134232 w 1361084"/>
                <a:gd name="connsiteY3" fmla="*/ 0 h 1361084"/>
                <a:gd name="connsiteX4" fmla="*/ 1294641 w 1361084"/>
                <a:gd name="connsiteY4" fmla="*/ 66444 h 1361084"/>
                <a:gd name="connsiteX5" fmla="*/ 1361084 w 1361084"/>
                <a:gd name="connsiteY5" fmla="*/ 226853 h 1361084"/>
                <a:gd name="connsiteX6" fmla="*/ 1361084 w 1361084"/>
                <a:gd name="connsiteY6" fmla="*/ 1134232 h 1361084"/>
                <a:gd name="connsiteX7" fmla="*/ 1294641 w 1361084"/>
                <a:gd name="connsiteY7" fmla="*/ 1294641 h 1361084"/>
                <a:gd name="connsiteX8" fmla="*/ 1134232 w 1361084"/>
                <a:gd name="connsiteY8" fmla="*/ 1361084 h 1361084"/>
                <a:gd name="connsiteX9" fmla="*/ 226852 w 1361084"/>
                <a:gd name="connsiteY9" fmla="*/ 1361084 h 1361084"/>
                <a:gd name="connsiteX10" fmla="*/ 66443 w 1361084"/>
                <a:gd name="connsiteY10" fmla="*/ 1294640 h 1361084"/>
                <a:gd name="connsiteX11" fmla="*/ 0 w 1361084"/>
                <a:gd name="connsiteY11" fmla="*/ 1134231 h 1361084"/>
                <a:gd name="connsiteX12" fmla="*/ 0 w 1361084"/>
                <a:gd name="connsiteY12" fmla="*/ 226852 h 13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1084" h="1361084">
                  <a:moveTo>
                    <a:pt x="0" y="226852"/>
                  </a:moveTo>
                  <a:cubicBezTo>
                    <a:pt x="0" y="166687"/>
                    <a:pt x="23901" y="108986"/>
                    <a:pt x="66444" y="66443"/>
                  </a:cubicBezTo>
                  <a:cubicBezTo>
                    <a:pt x="108987" y="23900"/>
                    <a:pt x="166688" y="0"/>
                    <a:pt x="226853" y="0"/>
                  </a:cubicBezTo>
                  <a:lnTo>
                    <a:pt x="1134232" y="0"/>
                  </a:lnTo>
                  <a:cubicBezTo>
                    <a:pt x="1194397" y="0"/>
                    <a:pt x="1252098" y="23901"/>
                    <a:pt x="1294641" y="66444"/>
                  </a:cubicBezTo>
                  <a:cubicBezTo>
                    <a:pt x="1337184" y="108987"/>
                    <a:pt x="1361084" y="166688"/>
                    <a:pt x="1361084" y="226853"/>
                  </a:cubicBezTo>
                  <a:lnTo>
                    <a:pt x="1361084" y="1134232"/>
                  </a:lnTo>
                  <a:cubicBezTo>
                    <a:pt x="1361084" y="1194397"/>
                    <a:pt x="1337184" y="1252098"/>
                    <a:pt x="1294641" y="1294641"/>
                  </a:cubicBezTo>
                  <a:cubicBezTo>
                    <a:pt x="1252098" y="1337184"/>
                    <a:pt x="1194397" y="1361084"/>
                    <a:pt x="1134232" y="1361084"/>
                  </a:cubicBezTo>
                  <a:lnTo>
                    <a:pt x="226852" y="1361084"/>
                  </a:lnTo>
                  <a:cubicBezTo>
                    <a:pt x="166687" y="1361084"/>
                    <a:pt x="108986" y="1337184"/>
                    <a:pt x="66443" y="1294640"/>
                  </a:cubicBezTo>
                  <a:cubicBezTo>
                    <a:pt x="23900" y="1252097"/>
                    <a:pt x="0" y="1194396"/>
                    <a:pt x="0" y="1134231"/>
                  </a:cubicBezTo>
                  <a:lnTo>
                    <a:pt x="0" y="226852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346198"/>
                <a:satOff val="13742"/>
                <a:lumOff val="11765"/>
                <a:alphaOff val="0"/>
              </a:schemeClr>
            </a:fillRef>
            <a:effectRef idx="2">
              <a:schemeClr val="accent5">
                <a:hueOff val="-9346198"/>
                <a:satOff val="13742"/>
                <a:lumOff val="1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833" tIns="138833" rIns="138833" bIns="138833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Zar" pitchFamily="2" charset="-78"/>
                </a:rPr>
                <a:t>تمرکز نسبتاً کمتر است.</a:t>
              </a:r>
              <a:endParaRPr lang="fa-IR" sz="1900" kern="1200" dirty="0">
                <a:cs typeface="B Zar" pitchFamily="2" charset="-78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625533" y="3245129"/>
              <a:ext cx="1361084" cy="1361084"/>
            </a:xfrm>
            <a:custGeom>
              <a:avLst/>
              <a:gdLst>
                <a:gd name="connsiteX0" fmla="*/ 0 w 1361084"/>
                <a:gd name="connsiteY0" fmla="*/ 226852 h 1361084"/>
                <a:gd name="connsiteX1" fmla="*/ 66444 w 1361084"/>
                <a:gd name="connsiteY1" fmla="*/ 66443 h 1361084"/>
                <a:gd name="connsiteX2" fmla="*/ 226853 w 1361084"/>
                <a:gd name="connsiteY2" fmla="*/ 0 h 1361084"/>
                <a:gd name="connsiteX3" fmla="*/ 1134232 w 1361084"/>
                <a:gd name="connsiteY3" fmla="*/ 0 h 1361084"/>
                <a:gd name="connsiteX4" fmla="*/ 1294641 w 1361084"/>
                <a:gd name="connsiteY4" fmla="*/ 66444 h 1361084"/>
                <a:gd name="connsiteX5" fmla="*/ 1361084 w 1361084"/>
                <a:gd name="connsiteY5" fmla="*/ 226853 h 1361084"/>
                <a:gd name="connsiteX6" fmla="*/ 1361084 w 1361084"/>
                <a:gd name="connsiteY6" fmla="*/ 1134232 h 1361084"/>
                <a:gd name="connsiteX7" fmla="*/ 1294641 w 1361084"/>
                <a:gd name="connsiteY7" fmla="*/ 1294641 h 1361084"/>
                <a:gd name="connsiteX8" fmla="*/ 1134232 w 1361084"/>
                <a:gd name="connsiteY8" fmla="*/ 1361084 h 1361084"/>
                <a:gd name="connsiteX9" fmla="*/ 226852 w 1361084"/>
                <a:gd name="connsiteY9" fmla="*/ 1361084 h 1361084"/>
                <a:gd name="connsiteX10" fmla="*/ 66443 w 1361084"/>
                <a:gd name="connsiteY10" fmla="*/ 1294640 h 1361084"/>
                <a:gd name="connsiteX11" fmla="*/ 0 w 1361084"/>
                <a:gd name="connsiteY11" fmla="*/ 1134231 h 1361084"/>
                <a:gd name="connsiteX12" fmla="*/ 0 w 1361084"/>
                <a:gd name="connsiteY12" fmla="*/ 226852 h 13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1084" h="1361084">
                  <a:moveTo>
                    <a:pt x="0" y="226852"/>
                  </a:moveTo>
                  <a:cubicBezTo>
                    <a:pt x="0" y="166687"/>
                    <a:pt x="23901" y="108986"/>
                    <a:pt x="66444" y="66443"/>
                  </a:cubicBezTo>
                  <a:cubicBezTo>
                    <a:pt x="108987" y="23900"/>
                    <a:pt x="166688" y="0"/>
                    <a:pt x="226853" y="0"/>
                  </a:cubicBezTo>
                  <a:lnTo>
                    <a:pt x="1134232" y="0"/>
                  </a:lnTo>
                  <a:cubicBezTo>
                    <a:pt x="1194397" y="0"/>
                    <a:pt x="1252098" y="23901"/>
                    <a:pt x="1294641" y="66444"/>
                  </a:cubicBezTo>
                  <a:cubicBezTo>
                    <a:pt x="1337184" y="108987"/>
                    <a:pt x="1361084" y="166688"/>
                    <a:pt x="1361084" y="226853"/>
                  </a:cubicBezTo>
                  <a:lnTo>
                    <a:pt x="1361084" y="1134232"/>
                  </a:lnTo>
                  <a:cubicBezTo>
                    <a:pt x="1361084" y="1194397"/>
                    <a:pt x="1337184" y="1252098"/>
                    <a:pt x="1294641" y="1294641"/>
                  </a:cubicBezTo>
                  <a:cubicBezTo>
                    <a:pt x="1252098" y="1337184"/>
                    <a:pt x="1194397" y="1361084"/>
                    <a:pt x="1134232" y="1361084"/>
                  </a:cubicBezTo>
                  <a:lnTo>
                    <a:pt x="226852" y="1361084"/>
                  </a:lnTo>
                  <a:cubicBezTo>
                    <a:pt x="166687" y="1361084"/>
                    <a:pt x="108986" y="1337184"/>
                    <a:pt x="66443" y="1294640"/>
                  </a:cubicBezTo>
                  <a:cubicBezTo>
                    <a:pt x="23900" y="1252097"/>
                    <a:pt x="0" y="1194396"/>
                    <a:pt x="0" y="1134231"/>
                  </a:cubicBezTo>
                  <a:lnTo>
                    <a:pt x="0" y="226852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4019296"/>
                <a:satOff val="20613"/>
                <a:lumOff val="17647"/>
                <a:alphaOff val="0"/>
              </a:schemeClr>
            </a:fillRef>
            <a:effectRef idx="2">
              <a:schemeClr val="accent5">
                <a:hueOff val="-14019296"/>
                <a:satOff val="20613"/>
                <a:lumOff val="17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833" tIns="138833" rIns="138833" bIns="138833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Zar" pitchFamily="2" charset="-78"/>
                </a:rPr>
                <a:t>کنترل بیشتر مالی است.</a:t>
              </a:r>
              <a:endParaRPr lang="en-US" sz="1900" kern="1200" dirty="0">
                <a:cs typeface="B Zar" pitchFamily="2" charset="-78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73149" y="1447800"/>
            <a:ext cx="3489960" cy="3489960"/>
            <a:chOff x="4873149" y="1447800"/>
            <a:chExt cx="3489960" cy="3489960"/>
          </a:xfrm>
        </p:grpSpPr>
        <p:sp>
          <p:nvSpPr>
            <p:cNvPr id="10" name="Diamond 9"/>
            <p:cNvSpPr/>
            <p:nvPr/>
          </p:nvSpPr>
          <p:spPr>
            <a:xfrm>
              <a:off x="4873149" y="1447800"/>
              <a:ext cx="3489960" cy="3489960"/>
            </a:xfrm>
            <a:prstGeom prst="diamond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204695" y="1779346"/>
              <a:ext cx="1361084" cy="1361084"/>
            </a:xfrm>
            <a:custGeom>
              <a:avLst/>
              <a:gdLst>
                <a:gd name="connsiteX0" fmla="*/ 0 w 1361084"/>
                <a:gd name="connsiteY0" fmla="*/ 226852 h 1361084"/>
                <a:gd name="connsiteX1" fmla="*/ 66444 w 1361084"/>
                <a:gd name="connsiteY1" fmla="*/ 66443 h 1361084"/>
                <a:gd name="connsiteX2" fmla="*/ 226853 w 1361084"/>
                <a:gd name="connsiteY2" fmla="*/ 0 h 1361084"/>
                <a:gd name="connsiteX3" fmla="*/ 1134232 w 1361084"/>
                <a:gd name="connsiteY3" fmla="*/ 0 h 1361084"/>
                <a:gd name="connsiteX4" fmla="*/ 1294641 w 1361084"/>
                <a:gd name="connsiteY4" fmla="*/ 66444 h 1361084"/>
                <a:gd name="connsiteX5" fmla="*/ 1361084 w 1361084"/>
                <a:gd name="connsiteY5" fmla="*/ 226853 h 1361084"/>
                <a:gd name="connsiteX6" fmla="*/ 1361084 w 1361084"/>
                <a:gd name="connsiteY6" fmla="*/ 1134232 h 1361084"/>
                <a:gd name="connsiteX7" fmla="*/ 1294641 w 1361084"/>
                <a:gd name="connsiteY7" fmla="*/ 1294641 h 1361084"/>
                <a:gd name="connsiteX8" fmla="*/ 1134232 w 1361084"/>
                <a:gd name="connsiteY8" fmla="*/ 1361084 h 1361084"/>
                <a:gd name="connsiteX9" fmla="*/ 226852 w 1361084"/>
                <a:gd name="connsiteY9" fmla="*/ 1361084 h 1361084"/>
                <a:gd name="connsiteX10" fmla="*/ 66443 w 1361084"/>
                <a:gd name="connsiteY10" fmla="*/ 1294640 h 1361084"/>
                <a:gd name="connsiteX11" fmla="*/ 0 w 1361084"/>
                <a:gd name="connsiteY11" fmla="*/ 1134231 h 1361084"/>
                <a:gd name="connsiteX12" fmla="*/ 0 w 1361084"/>
                <a:gd name="connsiteY12" fmla="*/ 226852 h 13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1084" h="1361084">
                  <a:moveTo>
                    <a:pt x="0" y="226852"/>
                  </a:moveTo>
                  <a:cubicBezTo>
                    <a:pt x="0" y="166687"/>
                    <a:pt x="23901" y="108986"/>
                    <a:pt x="66444" y="66443"/>
                  </a:cubicBezTo>
                  <a:cubicBezTo>
                    <a:pt x="108987" y="23900"/>
                    <a:pt x="166688" y="0"/>
                    <a:pt x="226853" y="0"/>
                  </a:cubicBezTo>
                  <a:lnTo>
                    <a:pt x="1134232" y="0"/>
                  </a:lnTo>
                  <a:cubicBezTo>
                    <a:pt x="1194397" y="0"/>
                    <a:pt x="1252098" y="23901"/>
                    <a:pt x="1294641" y="66444"/>
                  </a:cubicBezTo>
                  <a:cubicBezTo>
                    <a:pt x="1337184" y="108987"/>
                    <a:pt x="1361084" y="166688"/>
                    <a:pt x="1361084" y="226853"/>
                  </a:cubicBezTo>
                  <a:lnTo>
                    <a:pt x="1361084" y="1134232"/>
                  </a:lnTo>
                  <a:cubicBezTo>
                    <a:pt x="1361084" y="1194397"/>
                    <a:pt x="1337184" y="1252098"/>
                    <a:pt x="1294641" y="1294641"/>
                  </a:cubicBezTo>
                  <a:cubicBezTo>
                    <a:pt x="1252098" y="1337184"/>
                    <a:pt x="1194397" y="1361084"/>
                    <a:pt x="1134232" y="1361084"/>
                  </a:cubicBezTo>
                  <a:lnTo>
                    <a:pt x="226852" y="1361084"/>
                  </a:lnTo>
                  <a:cubicBezTo>
                    <a:pt x="166687" y="1361084"/>
                    <a:pt x="108986" y="1337184"/>
                    <a:pt x="66443" y="1294640"/>
                  </a:cubicBezTo>
                  <a:cubicBezTo>
                    <a:pt x="23900" y="1252097"/>
                    <a:pt x="0" y="1194396"/>
                    <a:pt x="0" y="1134231"/>
                  </a:cubicBezTo>
                  <a:lnTo>
                    <a:pt x="0" y="226852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833" tIns="138833" rIns="138833" bIns="138833" numCol="1" spcCol="1270" anchor="ctr" anchorCtr="0">
              <a:noAutofit/>
            </a:bodyPr>
            <a:lstStyle/>
            <a:p>
              <a:pPr lvl="0" algn="ctr" defTabSz="84455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Zar" pitchFamily="2" charset="-78"/>
                </a:rPr>
                <a:t>تنوع مربوط دارد.</a:t>
              </a:r>
              <a:endParaRPr lang="fa-IR" sz="1900" kern="1200" dirty="0">
                <a:cs typeface="B Zar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670478" y="1779346"/>
              <a:ext cx="1361084" cy="1361084"/>
            </a:xfrm>
            <a:custGeom>
              <a:avLst/>
              <a:gdLst>
                <a:gd name="connsiteX0" fmla="*/ 0 w 1361084"/>
                <a:gd name="connsiteY0" fmla="*/ 226852 h 1361084"/>
                <a:gd name="connsiteX1" fmla="*/ 66444 w 1361084"/>
                <a:gd name="connsiteY1" fmla="*/ 66443 h 1361084"/>
                <a:gd name="connsiteX2" fmla="*/ 226853 w 1361084"/>
                <a:gd name="connsiteY2" fmla="*/ 0 h 1361084"/>
                <a:gd name="connsiteX3" fmla="*/ 1134232 w 1361084"/>
                <a:gd name="connsiteY3" fmla="*/ 0 h 1361084"/>
                <a:gd name="connsiteX4" fmla="*/ 1294641 w 1361084"/>
                <a:gd name="connsiteY4" fmla="*/ 66444 h 1361084"/>
                <a:gd name="connsiteX5" fmla="*/ 1361084 w 1361084"/>
                <a:gd name="connsiteY5" fmla="*/ 226853 h 1361084"/>
                <a:gd name="connsiteX6" fmla="*/ 1361084 w 1361084"/>
                <a:gd name="connsiteY6" fmla="*/ 1134232 h 1361084"/>
                <a:gd name="connsiteX7" fmla="*/ 1294641 w 1361084"/>
                <a:gd name="connsiteY7" fmla="*/ 1294641 h 1361084"/>
                <a:gd name="connsiteX8" fmla="*/ 1134232 w 1361084"/>
                <a:gd name="connsiteY8" fmla="*/ 1361084 h 1361084"/>
                <a:gd name="connsiteX9" fmla="*/ 226852 w 1361084"/>
                <a:gd name="connsiteY9" fmla="*/ 1361084 h 1361084"/>
                <a:gd name="connsiteX10" fmla="*/ 66443 w 1361084"/>
                <a:gd name="connsiteY10" fmla="*/ 1294640 h 1361084"/>
                <a:gd name="connsiteX11" fmla="*/ 0 w 1361084"/>
                <a:gd name="connsiteY11" fmla="*/ 1134231 h 1361084"/>
                <a:gd name="connsiteX12" fmla="*/ 0 w 1361084"/>
                <a:gd name="connsiteY12" fmla="*/ 226852 h 13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1084" h="1361084">
                  <a:moveTo>
                    <a:pt x="0" y="226852"/>
                  </a:moveTo>
                  <a:cubicBezTo>
                    <a:pt x="0" y="166687"/>
                    <a:pt x="23901" y="108986"/>
                    <a:pt x="66444" y="66443"/>
                  </a:cubicBezTo>
                  <a:cubicBezTo>
                    <a:pt x="108987" y="23900"/>
                    <a:pt x="166688" y="0"/>
                    <a:pt x="226853" y="0"/>
                  </a:cubicBezTo>
                  <a:lnTo>
                    <a:pt x="1134232" y="0"/>
                  </a:lnTo>
                  <a:cubicBezTo>
                    <a:pt x="1194397" y="0"/>
                    <a:pt x="1252098" y="23901"/>
                    <a:pt x="1294641" y="66444"/>
                  </a:cubicBezTo>
                  <a:cubicBezTo>
                    <a:pt x="1337184" y="108987"/>
                    <a:pt x="1361084" y="166688"/>
                    <a:pt x="1361084" y="226853"/>
                  </a:cubicBezTo>
                  <a:lnTo>
                    <a:pt x="1361084" y="1134232"/>
                  </a:lnTo>
                  <a:cubicBezTo>
                    <a:pt x="1361084" y="1194397"/>
                    <a:pt x="1337184" y="1252098"/>
                    <a:pt x="1294641" y="1294641"/>
                  </a:cubicBezTo>
                  <a:cubicBezTo>
                    <a:pt x="1252098" y="1337184"/>
                    <a:pt x="1194397" y="1361084"/>
                    <a:pt x="1134232" y="1361084"/>
                  </a:cubicBezTo>
                  <a:lnTo>
                    <a:pt x="226852" y="1361084"/>
                  </a:lnTo>
                  <a:cubicBezTo>
                    <a:pt x="166687" y="1361084"/>
                    <a:pt x="108986" y="1337184"/>
                    <a:pt x="66443" y="1294640"/>
                  </a:cubicBezTo>
                  <a:cubicBezTo>
                    <a:pt x="23900" y="1252097"/>
                    <a:pt x="0" y="1194396"/>
                    <a:pt x="0" y="1134231"/>
                  </a:cubicBezTo>
                  <a:lnTo>
                    <a:pt x="0" y="226852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673099"/>
                <a:satOff val="6871"/>
                <a:lumOff val="5882"/>
                <a:alphaOff val="0"/>
              </a:schemeClr>
            </a:fillRef>
            <a:effectRef idx="2">
              <a:schemeClr val="accent5">
                <a:hueOff val="-4673099"/>
                <a:satOff val="6871"/>
                <a:lumOff val="58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833" tIns="138833" rIns="138833" bIns="138833" numCol="1" spcCol="1270" anchor="ctr" anchorCtr="0">
              <a:noAutofit/>
            </a:bodyPr>
            <a:lstStyle/>
            <a:p>
              <a:pPr lvl="0" algn="ctr" defTabSz="84455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Zar" pitchFamily="2" charset="-78"/>
                </a:rPr>
                <a:t>رشد درونی دارد.</a:t>
              </a:r>
              <a:endParaRPr lang="fa-IR" sz="1900" kern="1200" dirty="0">
                <a:cs typeface="B Zar" pitchFamily="2" charset="-7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04695" y="3245129"/>
              <a:ext cx="1361084" cy="1361084"/>
            </a:xfrm>
            <a:custGeom>
              <a:avLst/>
              <a:gdLst>
                <a:gd name="connsiteX0" fmla="*/ 0 w 1361084"/>
                <a:gd name="connsiteY0" fmla="*/ 226852 h 1361084"/>
                <a:gd name="connsiteX1" fmla="*/ 66444 w 1361084"/>
                <a:gd name="connsiteY1" fmla="*/ 66443 h 1361084"/>
                <a:gd name="connsiteX2" fmla="*/ 226853 w 1361084"/>
                <a:gd name="connsiteY2" fmla="*/ 0 h 1361084"/>
                <a:gd name="connsiteX3" fmla="*/ 1134232 w 1361084"/>
                <a:gd name="connsiteY3" fmla="*/ 0 h 1361084"/>
                <a:gd name="connsiteX4" fmla="*/ 1294641 w 1361084"/>
                <a:gd name="connsiteY4" fmla="*/ 66444 h 1361084"/>
                <a:gd name="connsiteX5" fmla="*/ 1361084 w 1361084"/>
                <a:gd name="connsiteY5" fmla="*/ 226853 h 1361084"/>
                <a:gd name="connsiteX6" fmla="*/ 1361084 w 1361084"/>
                <a:gd name="connsiteY6" fmla="*/ 1134232 h 1361084"/>
                <a:gd name="connsiteX7" fmla="*/ 1294641 w 1361084"/>
                <a:gd name="connsiteY7" fmla="*/ 1294641 h 1361084"/>
                <a:gd name="connsiteX8" fmla="*/ 1134232 w 1361084"/>
                <a:gd name="connsiteY8" fmla="*/ 1361084 h 1361084"/>
                <a:gd name="connsiteX9" fmla="*/ 226852 w 1361084"/>
                <a:gd name="connsiteY9" fmla="*/ 1361084 h 1361084"/>
                <a:gd name="connsiteX10" fmla="*/ 66443 w 1361084"/>
                <a:gd name="connsiteY10" fmla="*/ 1294640 h 1361084"/>
                <a:gd name="connsiteX11" fmla="*/ 0 w 1361084"/>
                <a:gd name="connsiteY11" fmla="*/ 1134231 h 1361084"/>
                <a:gd name="connsiteX12" fmla="*/ 0 w 1361084"/>
                <a:gd name="connsiteY12" fmla="*/ 226852 h 13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1084" h="1361084">
                  <a:moveTo>
                    <a:pt x="0" y="226852"/>
                  </a:moveTo>
                  <a:cubicBezTo>
                    <a:pt x="0" y="166687"/>
                    <a:pt x="23901" y="108986"/>
                    <a:pt x="66444" y="66443"/>
                  </a:cubicBezTo>
                  <a:cubicBezTo>
                    <a:pt x="108987" y="23900"/>
                    <a:pt x="166688" y="0"/>
                    <a:pt x="226853" y="0"/>
                  </a:cubicBezTo>
                  <a:lnTo>
                    <a:pt x="1134232" y="0"/>
                  </a:lnTo>
                  <a:cubicBezTo>
                    <a:pt x="1194397" y="0"/>
                    <a:pt x="1252098" y="23901"/>
                    <a:pt x="1294641" y="66444"/>
                  </a:cubicBezTo>
                  <a:cubicBezTo>
                    <a:pt x="1337184" y="108987"/>
                    <a:pt x="1361084" y="166688"/>
                    <a:pt x="1361084" y="226853"/>
                  </a:cubicBezTo>
                  <a:lnTo>
                    <a:pt x="1361084" y="1134232"/>
                  </a:lnTo>
                  <a:cubicBezTo>
                    <a:pt x="1361084" y="1194397"/>
                    <a:pt x="1337184" y="1252098"/>
                    <a:pt x="1294641" y="1294641"/>
                  </a:cubicBezTo>
                  <a:cubicBezTo>
                    <a:pt x="1252098" y="1337184"/>
                    <a:pt x="1194397" y="1361084"/>
                    <a:pt x="1134232" y="1361084"/>
                  </a:cubicBezTo>
                  <a:lnTo>
                    <a:pt x="226852" y="1361084"/>
                  </a:lnTo>
                  <a:cubicBezTo>
                    <a:pt x="166687" y="1361084"/>
                    <a:pt x="108986" y="1337184"/>
                    <a:pt x="66443" y="1294640"/>
                  </a:cubicBezTo>
                  <a:cubicBezTo>
                    <a:pt x="23900" y="1252097"/>
                    <a:pt x="0" y="1194396"/>
                    <a:pt x="0" y="1134231"/>
                  </a:cubicBezTo>
                  <a:lnTo>
                    <a:pt x="0" y="226852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346198"/>
                <a:satOff val="13742"/>
                <a:lumOff val="11765"/>
                <a:alphaOff val="0"/>
              </a:schemeClr>
            </a:fillRef>
            <a:effectRef idx="2">
              <a:schemeClr val="accent5">
                <a:hueOff val="-9346198"/>
                <a:satOff val="13742"/>
                <a:lumOff val="1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833" tIns="138833" rIns="138833" bIns="138833" numCol="1" spcCol="1270" anchor="ctr" anchorCtr="0">
              <a:noAutofit/>
            </a:bodyPr>
            <a:lstStyle/>
            <a:p>
              <a:pPr lvl="0" algn="ctr" defTabSz="84455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Zar" pitchFamily="2" charset="-78"/>
                </a:rPr>
                <a:t>تمرکز نسبتاً بیشتر است.</a:t>
              </a:r>
              <a:endParaRPr lang="fa-IR" sz="1900" kern="1200" dirty="0">
                <a:cs typeface="B Zar" pitchFamily="2" charset="-78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670478" y="3245129"/>
              <a:ext cx="1361084" cy="1361084"/>
            </a:xfrm>
            <a:custGeom>
              <a:avLst/>
              <a:gdLst>
                <a:gd name="connsiteX0" fmla="*/ 0 w 1361084"/>
                <a:gd name="connsiteY0" fmla="*/ 226852 h 1361084"/>
                <a:gd name="connsiteX1" fmla="*/ 66444 w 1361084"/>
                <a:gd name="connsiteY1" fmla="*/ 66443 h 1361084"/>
                <a:gd name="connsiteX2" fmla="*/ 226853 w 1361084"/>
                <a:gd name="connsiteY2" fmla="*/ 0 h 1361084"/>
                <a:gd name="connsiteX3" fmla="*/ 1134232 w 1361084"/>
                <a:gd name="connsiteY3" fmla="*/ 0 h 1361084"/>
                <a:gd name="connsiteX4" fmla="*/ 1294641 w 1361084"/>
                <a:gd name="connsiteY4" fmla="*/ 66444 h 1361084"/>
                <a:gd name="connsiteX5" fmla="*/ 1361084 w 1361084"/>
                <a:gd name="connsiteY5" fmla="*/ 226853 h 1361084"/>
                <a:gd name="connsiteX6" fmla="*/ 1361084 w 1361084"/>
                <a:gd name="connsiteY6" fmla="*/ 1134232 h 1361084"/>
                <a:gd name="connsiteX7" fmla="*/ 1294641 w 1361084"/>
                <a:gd name="connsiteY7" fmla="*/ 1294641 h 1361084"/>
                <a:gd name="connsiteX8" fmla="*/ 1134232 w 1361084"/>
                <a:gd name="connsiteY8" fmla="*/ 1361084 h 1361084"/>
                <a:gd name="connsiteX9" fmla="*/ 226852 w 1361084"/>
                <a:gd name="connsiteY9" fmla="*/ 1361084 h 1361084"/>
                <a:gd name="connsiteX10" fmla="*/ 66443 w 1361084"/>
                <a:gd name="connsiteY10" fmla="*/ 1294640 h 1361084"/>
                <a:gd name="connsiteX11" fmla="*/ 0 w 1361084"/>
                <a:gd name="connsiteY11" fmla="*/ 1134231 h 1361084"/>
                <a:gd name="connsiteX12" fmla="*/ 0 w 1361084"/>
                <a:gd name="connsiteY12" fmla="*/ 226852 h 13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1084" h="1361084">
                  <a:moveTo>
                    <a:pt x="0" y="226852"/>
                  </a:moveTo>
                  <a:cubicBezTo>
                    <a:pt x="0" y="166687"/>
                    <a:pt x="23901" y="108986"/>
                    <a:pt x="66444" y="66443"/>
                  </a:cubicBezTo>
                  <a:cubicBezTo>
                    <a:pt x="108987" y="23900"/>
                    <a:pt x="166688" y="0"/>
                    <a:pt x="226853" y="0"/>
                  </a:cubicBezTo>
                  <a:lnTo>
                    <a:pt x="1134232" y="0"/>
                  </a:lnTo>
                  <a:cubicBezTo>
                    <a:pt x="1194397" y="0"/>
                    <a:pt x="1252098" y="23901"/>
                    <a:pt x="1294641" y="66444"/>
                  </a:cubicBezTo>
                  <a:cubicBezTo>
                    <a:pt x="1337184" y="108987"/>
                    <a:pt x="1361084" y="166688"/>
                    <a:pt x="1361084" y="226853"/>
                  </a:cubicBezTo>
                  <a:lnTo>
                    <a:pt x="1361084" y="1134232"/>
                  </a:lnTo>
                  <a:cubicBezTo>
                    <a:pt x="1361084" y="1194397"/>
                    <a:pt x="1337184" y="1252098"/>
                    <a:pt x="1294641" y="1294641"/>
                  </a:cubicBezTo>
                  <a:cubicBezTo>
                    <a:pt x="1252098" y="1337184"/>
                    <a:pt x="1194397" y="1361084"/>
                    <a:pt x="1134232" y="1361084"/>
                  </a:cubicBezTo>
                  <a:lnTo>
                    <a:pt x="226852" y="1361084"/>
                  </a:lnTo>
                  <a:cubicBezTo>
                    <a:pt x="166687" y="1361084"/>
                    <a:pt x="108986" y="1337184"/>
                    <a:pt x="66443" y="1294640"/>
                  </a:cubicBezTo>
                  <a:cubicBezTo>
                    <a:pt x="23900" y="1252097"/>
                    <a:pt x="0" y="1194396"/>
                    <a:pt x="0" y="1134231"/>
                  </a:cubicBezTo>
                  <a:lnTo>
                    <a:pt x="0" y="226852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4019296"/>
                <a:satOff val="20613"/>
                <a:lumOff val="17647"/>
                <a:alphaOff val="0"/>
              </a:schemeClr>
            </a:fillRef>
            <a:effectRef idx="2">
              <a:schemeClr val="accent5">
                <a:hueOff val="-14019296"/>
                <a:satOff val="20613"/>
                <a:lumOff val="17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833" tIns="138833" rIns="138833" bIns="138833" numCol="1" spcCol="1270" anchor="ctr" anchorCtr="0">
              <a:noAutofit/>
            </a:bodyPr>
            <a:lstStyle/>
            <a:p>
              <a:pPr lvl="0" algn="ctr" defTabSz="84455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Zar" pitchFamily="2" charset="-78"/>
                </a:rPr>
                <a:t>کنترل بیشتر استراتژیک است.</a:t>
              </a:r>
              <a:endParaRPr lang="fa-IR" sz="1900" kern="1200" dirty="0">
                <a:cs typeface="B Zar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طبقه‌بندی شرکت‌های تابعه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fa-IR" dirty="0"/>
          </a:p>
        </p:txBody>
      </p:sp>
      <p:grpSp>
        <p:nvGrpSpPr>
          <p:cNvPr id="6" name="Group 5"/>
          <p:cNvGrpSpPr/>
          <p:nvPr/>
        </p:nvGrpSpPr>
        <p:grpSpPr>
          <a:xfrm>
            <a:off x="502920" y="682752"/>
            <a:ext cx="8183880" cy="4187952"/>
            <a:chOff x="502920" y="682752"/>
            <a:chExt cx="8183880" cy="4187952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sp>
          <p:nvSpPr>
            <p:cNvPr id="7" name="Freeform 6"/>
            <p:cNvSpPr/>
            <p:nvPr/>
          </p:nvSpPr>
          <p:spPr>
            <a:xfrm rot="21600000">
              <a:off x="502920" y="682752"/>
              <a:ext cx="4091940" cy="2093977"/>
            </a:xfrm>
            <a:custGeom>
              <a:avLst/>
              <a:gdLst>
                <a:gd name="connsiteX0" fmla="*/ 0 w 2093976"/>
                <a:gd name="connsiteY0" fmla="*/ 0 h 4091940"/>
                <a:gd name="connsiteX1" fmla="*/ 1744973 w 2093976"/>
                <a:gd name="connsiteY1" fmla="*/ 0 h 4091940"/>
                <a:gd name="connsiteX2" fmla="*/ 1991755 w 2093976"/>
                <a:gd name="connsiteY2" fmla="*/ 102221 h 4091940"/>
                <a:gd name="connsiteX3" fmla="*/ 2093975 w 2093976"/>
                <a:gd name="connsiteY3" fmla="*/ 349004 h 4091940"/>
                <a:gd name="connsiteX4" fmla="*/ 2093976 w 2093976"/>
                <a:gd name="connsiteY4" fmla="*/ 4091940 h 4091940"/>
                <a:gd name="connsiteX5" fmla="*/ 0 w 2093976"/>
                <a:gd name="connsiteY5" fmla="*/ 4091940 h 4091940"/>
                <a:gd name="connsiteX6" fmla="*/ 0 w 2093976"/>
                <a:gd name="connsiteY6" fmla="*/ 0 h 4091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3976" h="4091940">
                  <a:moveTo>
                    <a:pt x="0" y="4091939"/>
                  </a:moveTo>
                  <a:lnTo>
                    <a:pt x="0" y="682004"/>
                  </a:lnTo>
                  <a:cubicBezTo>
                    <a:pt x="0" y="501126"/>
                    <a:pt x="18816" y="327655"/>
                    <a:pt x="52310" y="199756"/>
                  </a:cubicBezTo>
                  <a:cubicBezTo>
                    <a:pt x="85803" y="71855"/>
                    <a:pt x="131230" y="3"/>
                    <a:pt x="178596" y="3"/>
                  </a:cubicBezTo>
                  <a:cubicBezTo>
                    <a:pt x="817056" y="3"/>
                    <a:pt x="1455516" y="1"/>
                    <a:pt x="2093976" y="1"/>
                  </a:cubicBezTo>
                  <a:lnTo>
                    <a:pt x="2093976" y="4091939"/>
                  </a:lnTo>
                  <a:lnTo>
                    <a:pt x="0" y="4091939"/>
                  </a:lnTo>
                  <a:close/>
                </a:path>
              </a:pathLst>
            </a:cu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3" tIns="263143" rIns="263144" bIns="786639" numCol="1" spcCol="1270" anchor="ctr" anchorCtr="0">
              <a:noAutofit/>
            </a:bodyPr>
            <a:lstStyle/>
            <a:p>
              <a:pPr lvl="0" algn="ctr" defTabSz="1644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700" kern="1200" dirty="0" smtClean="0">
                  <a:cs typeface="B Zar" pitchFamily="2" charset="-78"/>
                </a:rPr>
                <a:t>شباهت کالاها و خدمات</a:t>
              </a:r>
              <a:endParaRPr lang="en-US" sz="3700" kern="1200" dirty="0">
                <a:cs typeface="B Zar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594860" y="682752"/>
              <a:ext cx="4091940" cy="2093976"/>
            </a:xfrm>
            <a:custGeom>
              <a:avLst/>
              <a:gdLst>
                <a:gd name="connsiteX0" fmla="*/ 0 w 4091940"/>
                <a:gd name="connsiteY0" fmla="*/ 0 h 2093976"/>
                <a:gd name="connsiteX1" fmla="*/ 3742937 w 4091940"/>
                <a:gd name="connsiteY1" fmla="*/ 0 h 2093976"/>
                <a:gd name="connsiteX2" fmla="*/ 3989719 w 4091940"/>
                <a:gd name="connsiteY2" fmla="*/ 102221 h 2093976"/>
                <a:gd name="connsiteX3" fmla="*/ 4091939 w 4091940"/>
                <a:gd name="connsiteY3" fmla="*/ 349004 h 2093976"/>
                <a:gd name="connsiteX4" fmla="*/ 4091940 w 4091940"/>
                <a:gd name="connsiteY4" fmla="*/ 2093976 h 2093976"/>
                <a:gd name="connsiteX5" fmla="*/ 0 w 4091940"/>
                <a:gd name="connsiteY5" fmla="*/ 2093976 h 2093976"/>
                <a:gd name="connsiteX6" fmla="*/ 0 w 4091940"/>
                <a:gd name="connsiteY6" fmla="*/ 0 h 2093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1940" h="2093976">
                  <a:moveTo>
                    <a:pt x="0" y="0"/>
                  </a:moveTo>
                  <a:lnTo>
                    <a:pt x="3742937" y="0"/>
                  </a:lnTo>
                  <a:cubicBezTo>
                    <a:pt x="3835498" y="0"/>
                    <a:pt x="3924269" y="36770"/>
                    <a:pt x="3989719" y="102221"/>
                  </a:cubicBezTo>
                  <a:cubicBezTo>
                    <a:pt x="4055170" y="167672"/>
                    <a:pt x="4091939" y="256442"/>
                    <a:pt x="4091939" y="349004"/>
                  </a:cubicBezTo>
                  <a:cubicBezTo>
                    <a:pt x="4091939" y="930661"/>
                    <a:pt x="4091940" y="1512319"/>
                    <a:pt x="4091940" y="2093976"/>
                  </a:cubicBezTo>
                  <a:lnTo>
                    <a:pt x="0" y="2093976"/>
                  </a:lnTo>
                  <a:lnTo>
                    <a:pt x="0" y="0"/>
                  </a:lnTo>
                  <a:close/>
                </a:path>
              </a:pathLst>
            </a:cu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4" tIns="263144" rIns="263144" bIns="786638" numCol="1" spcCol="1270" anchor="ctr" anchorCtr="0">
              <a:noAutofit/>
            </a:bodyPr>
            <a:lstStyle/>
            <a:p>
              <a:pPr lvl="0" algn="ctr" defTabSz="1644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700" kern="1200" dirty="0" smtClean="0">
                  <a:cs typeface="B Zar" pitchFamily="2" charset="-78"/>
                </a:rPr>
                <a:t>شباهت خریداران</a:t>
              </a:r>
              <a:endParaRPr lang="en-US" sz="3700" kern="1200" dirty="0">
                <a:cs typeface="B Zar" pitchFamily="2" charset="-78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 rot="21600000">
              <a:off x="502920" y="2776727"/>
              <a:ext cx="4091940" cy="2093977"/>
            </a:xfrm>
            <a:custGeom>
              <a:avLst/>
              <a:gdLst>
                <a:gd name="connsiteX0" fmla="*/ 0 w 4091940"/>
                <a:gd name="connsiteY0" fmla="*/ 0 h 2093976"/>
                <a:gd name="connsiteX1" fmla="*/ 3742937 w 4091940"/>
                <a:gd name="connsiteY1" fmla="*/ 0 h 2093976"/>
                <a:gd name="connsiteX2" fmla="*/ 3989719 w 4091940"/>
                <a:gd name="connsiteY2" fmla="*/ 102221 h 2093976"/>
                <a:gd name="connsiteX3" fmla="*/ 4091939 w 4091940"/>
                <a:gd name="connsiteY3" fmla="*/ 349004 h 2093976"/>
                <a:gd name="connsiteX4" fmla="*/ 4091940 w 4091940"/>
                <a:gd name="connsiteY4" fmla="*/ 2093976 h 2093976"/>
                <a:gd name="connsiteX5" fmla="*/ 0 w 4091940"/>
                <a:gd name="connsiteY5" fmla="*/ 2093976 h 2093976"/>
                <a:gd name="connsiteX6" fmla="*/ 0 w 4091940"/>
                <a:gd name="connsiteY6" fmla="*/ 0 h 2093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1940" h="2093976">
                  <a:moveTo>
                    <a:pt x="4091940" y="2093975"/>
                  </a:moveTo>
                  <a:lnTo>
                    <a:pt x="349003" y="2093975"/>
                  </a:lnTo>
                  <a:cubicBezTo>
                    <a:pt x="256442" y="2093975"/>
                    <a:pt x="167671" y="2057205"/>
                    <a:pt x="102221" y="1991754"/>
                  </a:cubicBezTo>
                  <a:cubicBezTo>
                    <a:pt x="36770" y="1926303"/>
                    <a:pt x="1" y="1837533"/>
                    <a:pt x="1" y="1744971"/>
                  </a:cubicBezTo>
                  <a:cubicBezTo>
                    <a:pt x="1" y="1163315"/>
                    <a:pt x="0" y="581657"/>
                    <a:pt x="0" y="1"/>
                  </a:cubicBezTo>
                  <a:lnTo>
                    <a:pt x="4091940" y="1"/>
                  </a:lnTo>
                  <a:lnTo>
                    <a:pt x="4091940" y="2093975"/>
                  </a:lnTo>
                  <a:close/>
                </a:path>
              </a:pathLst>
            </a:cu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3" tIns="786638" rIns="263144" bIns="263145" numCol="1" spcCol="1270" anchor="ctr" anchorCtr="0">
              <a:noAutofit/>
            </a:bodyPr>
            <a:lstStyle/>
            <a:p>
              <a:pPr lvl="0" algn="ctr" defTabSz="1644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700" kern="1200" smtClean="0">
                  <a:cs typeface="B Zar" pitchFamily="2" charset="-78"/>
                </a:rPr>
                <a:t>شباهت فرآیندهای تولیدی</a:t>
              </a:r>
              <a:endParaRPr lang="en-US" sz="3700" kern="1200" dirty="0">
                <a:cs typeface="B Zar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594860" y="2776727"/>
              <a:ext cx="4091940" cy="2093976"/>
            </a:xfrm>
            <a:custGeom>
              <a:avLst/>
              <a:gdLst>
                <a:gd name="connsiteX0" fmla="*/ 0 w 2093976"/>
                <a:gd name="connsiteY0" fmla="*/ 0 h 4091940"/>
                <a:gd name="connsiteX1" fmla="*/ 1744973 w 2093976"/>
                <a:gd name="connsiteY1" fmla="*/ 0 h 4091940"/>
                <a:gd name="connsiteX2" fmla="*/ 1991755 w 2093976"/>
                <a:gd name="connsiteY2" fmla="*/ 102221 h 4091940"/>
                <a:gd name="connsiteX3" fmla="*/ 2093975 w 2093976"/>
                <a:gd name="connsiteY3" fmla="*/ 349004 h 4091940"/>
                <a:gd name="connsiteX4" fmla="*/ 2093976 w 2093976"/>
                <a:gd name="connsiteY4" fmla="*/ 4091940 h 4091940"/>
                <a:gd name="connsiteX5" fmla="*/ 0 w 2093976"/>
                <a:gd name="connsiteY5" fmla="*/ 4091940 h 4091940"/>
                <a:gd name="connsiteX6" fmla="*/ 0 w 2093976"/>
                <a:gd name="connsiteY6" fmla="*/ 0 h 4091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3976" h="4091940">
                  <a:moveTo>
                    <a:pt x="2093976" y="1"/>
                  </a:moveTo>
                  <a:lnTo>
                    <a:pt x="2093976" y="3409936"/>
                  </a:lnTo>
                  <a:cubicBezTo>
                    <a:pt x="2093976" y="3590814"/>
                    <a:pt x="2075160" y="3764285"/>
                    <a:pt x="2041666" y="3892184"/>
                  </a:cubicBezTo>
                  <a:cubicBezTo>
                    <a:pt x="2008173" y="4020085"/>
                    <a:pt x="1962746" y="4091937"/>
                    <a:pt x="1915380" y="4091937"/>
                  </a:cubicBezTo>
                  <a:cubicBezTo>
                    <a:pt x="1276920" y="4091937"/>
                    <a:pt x="638460" y="4091939"/>
                    <a:pt x="0" y="4091939"/>
                  </a:cubicBezTo>
                  <a:lnTo>
                    <a:pt x="0" y="1"/>
                  </a:lnTo>
                  <a:lnTo>
                    <a:pt x="2093976" y="1"/>
                  </a:lnTo>
                  <a:close/>
                </a:path>
              </a:pathLst>
            </a:custGeom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4" tIns="786638" rIns="263144" bIns="263144" numCol="1" spcCol="1270" anchor="ctr" anchorCtr="0">
              <a:noAutofit/>
            </a:bodyPr>
            <a:lstStyle/>
            <a:p>
              <a:pPr lvl="0" algn="ctr" defTabSz="1644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700" kern="1200" dirty="0" smtClean="0">
                  <a:cs typeface="B Zar" pitchFamily="2" charset="-78"/>
                </a:rPr>
                <a:t>شباهت هدف خرید</a:t>
              </a:r>
              <a:endParaRPr lang="en-US" sz="3700" kern="1200" dirty="0">
                <a:cs typeface="B Zar" pitchFamily="2" charset="-7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67278" y="2253234"/>
              <a:ext cx="2455164" cy="1046988"/>
            </a:xfrm>
            <a:custGeom>
              <a:avLst/>
              <a:gdLst>
                <a:gd name="connsiteX0" fmla="*/ 0 w 2455164"/>
                <a:gd name="connsiteY0" fmla="*/ 174502 h 1046988"/>
                <a:gd name="connsiteX1" fmla="*/ 51111 w 2455164"/>
                <a:gd name="connsiteY1" fmla="*/ 51110 h 1046988"/>
                <a:gd name="connsiteX2" fmla="*/ 174503 w 2455164"/>
                <a:gd name="connsiteY2" fmla="*/ 0 h 1046988"/>
                <a:gd name="connsiteX3" fmla="*/ 2280662 w 2455164"/>
                <a:gd name="connsiteY3" fmla="*/ 0 h 1046988"/>
                <a:gd name="connsiteX4" fmla="*/ 2404054 w 2455164"/>
                <a:gd name="connsiteY4" fmla="*/ 51111 h 1046988"/>
                <a:gd name="connsiteX5" fmla="*/ 2455164 w 2455164"/>
                <a:gd name="connsiteY5" fmla="*/ 174503 h 1046988"/>
                <a:gd name="connsiteX6" fmla="*/ 2455164 w 2455164"/>
                <a:gd name="connsiteY6" fmla="*/ 872486 h 1046988"/>
                <a:gd name="connsiteX7" fmla="*/ 2404054 w 2455164"/>
                <a:gd name="connsiteY7" fmla="*/ 995878 h 1046988"/>
                <a:gd name="connsiteX8" fmla="*/ 2280662 w 2455164"/>
                <a:gd name="connsiteY8" fmla="*/ 1046988 h 1046988"/>
                <a:gd name="connsiteX9" fmla="*/ 174502 w 2455164"/>
                <a:gd name="connsiteY9" fmla="*/ 1046988 h 1046988"/>
                <a:gd name="connsiteX10" fmla="*/ 51110 w 2455164"/>
                <a:gd name="connsiteY10" fmla="*/ 995877 h 1046988"/>
                <a:gd name="connsiteX11" fmla="*/ 0 w 2455164"/>
                <a:gd name="connsiteY11" fmla="*/ 872485 h 1046988"/>
                <a:gd name="connsiteX12" fmla="*/ 0 w 2455164"/>
                <a:gd name="connsiteY12" fmla="*/ 174502 h 1046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55164" h="1046988">
                  <a:moveTo>
                    <a:pt x="0" y="174502"/>
                  </a:moveTo>
                  <a:cubicBezTo>
                    <a:pt x="0" y="128221"/>
                    <a:pt x="18385" y="83836"/>
                    <a:pt x="51111" y="51110"/>
                  </a:cubicBezTo>
                  <a:cubicBezTo>
                    <a:pt x="83837" y="18385"/>
                    <a:pt x="128222" y="0"/>
                    <a:pt x="174503" y="0"/>
                  </a:cubicBezTo>
                  <a:lnTo>
                    <a:pt x="2280662" y="0"/>
                  </a:lnTo>
                  <a:cubicBezTo>
                    <a:pt x="2326943" y="0"/>
                    <a:pt x="2371328" y="18385"/>
                    <a:pt x="2404054" y="51111"/>
                  </a:cubicBezTo>
                  <a:cubicBezTo>
                    <a:pt x="2436779" y="83837"/>
                    <a:pt x="2455164" y="128222"/>
                    <a:pt x="2455164" y="174503"/>
                  </a:cubicBezTo>
                  <a:lnTo>
                    <a:pt x="2455164" y="872486"/>
                  </a:lnTo>
                  <a:cubicBezTo>
                    <a:pt x="2455164" y="918767"/>
                    <a:pt x="2436779" y="963152"/>
                    <a:pt x="2404054" y="995878"/>
                  </a:cubicBezTo>
                  <a:cubicBezTo>
                    <a:pt x="2371329" y="1028603"/>
                    <a:pt x="2326943" y="1046988"/>
                    <a:pt x="2280662" y="1046988"/>
                  </a:cubicBezTo>
                  <a:lnTo>
                    <a:pt x="174502" y="1046988"/>
                  </a:lnTo>
                  <a:cubicBezTo>
                    <a:pt x="128221" y="1046988"/>
                    <a:pt x="83836" y="1028603"/>
                    <a:pt x="51110" y="995877"/>
                  </a:cubicBezTo>
                  <a:cubicBezTo>
                    <a:pt x="18385" y="963151"/>
                    <a:pt x="0" y="918766"/>
                    <a:pt x="0" y="872485"/>
                  </a:cubicBezTo>
                  <a:lnTo>
                    <a:pt x="0" y="174502"/>
                  </a:lnTo>
                  <a:close/>
                </a:path>
              </a:pathLst>
            </a:custGeom>
            <a:sp3d z="50080"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80" tIns="192080" rIns="192080" bIns="192080" numCol="1" spcCol="1270" anchor="ctr" anchorCtr="0">
              <a:noAutofit/>
            </a:bodyPr>
            <a:lstStyle/>
            <a:p>
              <a:pPr lvl="0" algn="ctr" defTabSz="1644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700" kern="1200" dirty="0" smtClean="0">
                  <a:cs typeface="B Zar" pitchFamily="2" charset="-78"/>
                </a:rPr>
                <a:t>معیارها</a:t>
              </a:r>
              <a:endParaRPr lang="fa-IR" sz="3700" kern="1200" dirty="0">
                <a:cs typeface="B Zar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ابهام در تعریف ستاد و کسب و کارها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3919" y="530352"/>
            <a:ext cx="2597422" cy="4187952"/>
          </a:xfrm>
          <a:custGeom>
            <a:avLst/>
            <a:gdLst>
              <a:gd name="connsiteX0" fmla="*/ 0 w 2597422"/>
              <a:gd name="connsiteY0" fmla="*/ 259742 h 4187952"/>
              <a:gd name="connsiteX1" fmla="*/ 76077 w 2597422"/>
              <a:gd name="connsiteY1" fmla="*/ 76077 h 4187952"/>
              <a:gd name="connsiteX2" fmla="*/ 259743 w 2597422"/>
              <a:gd name="connsiteY2" fmla="*/ 1 h 4187952"/>
              <a:gd name="connsiteX3" fmla="*/ 2337680 w 2597422"/>
              <a:gd name="connsiteY3" fmla="*/ 0 h 4187952"/>
              <a:gd name="connsiteX4" fmla="*/ 2521345 w 2597422"/>
              <a:gd name="connsiteY4" fmla="*/ 76077 h 4187952"/>
              <a:gd name="connsiteX5" fmla="*/ 2597421 w 2597422"/>
              <a:gd name="connsiteY5" fmla="*/ 259743 h 4187952"/>
              <a:gd name="connsiteX6" fmla="*/ 2597422 w 2597422"/>
              <a:gd name="connsiteY6" fmla="*/ 3928210 h 4187952"/>
              <a:gd name="connsiteX7" fmla="*/ 2521345 w 2597422"/>
              <a:gd name="connsiteY7" fmla="*/ 4111875 h 4187952"/>
              <a:gd name="connsiteX8" fmla="*/ 2337680 w 2597422"/>
              <a:gd name="connsiteY8" fmla="*/ 4187952 h 4187952"/>
              <a:gd name="connsiteX9" fmla="*/ 259742 w 2597422"/>
              <a:gd name="connsiteY9" fmla="*/ 4187952 h 4187952"/>
              <a:gd name="connsiteX10" fmla="*/ 76077 w 2597422"/>
              <a:gd name="connsiteY10" fmla="*/ 4111875 h 4187952"/>
              <a:gd name="connsiteX11" fmla="*/ 0 w 2597422"/>
              <a:gd name="connsiteY11" fmla="*/ 3928210 h 4187952"/>
              <a:gd name="connsiteX12" fmla="*/ 0 w 2597422"/>
              <a:gd name="connsiteY12" fmla="*/ 259742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97422" h="4187952">
                <a:moveTo>
                  <a:pt x="0" y="259742"/>
                </a:moveTo>
                <a:cubicBezTo>
                  <a:pt x="0" y="190854"/>
                  <a:pt x="27366" y="124788"/>
                  <a:pt x="76077" y="76077"/>
                </a:cubicBezTo>
                <a:cubicBezTo>
                  <a:pt x="124788" y="27366"/>
                  <a:pt x="190855" y="0"/>
                  <a:pt x="259743" y="1"/>
                </a:cubicBezTo>
                <a:lnTo>
                  <a:pt x="2337680" y="0"/>
                </a:lnTo>
                <a:cubicBezTo>
                  <a:pt x="2406568" y="0"/>
                  <a:pt x="2472634" y="27366"/>
                  <a:pt x="2521345" y="76077"/>
                </a:cubicBezTo>
                <a:cubicBezTo>
                  <a:pt x="2570056" y="124788"/>
                  <a:pt x="2597422" y="190855"/>
                  <a:pt x="2597421" y="259743"/>
                </a:cubicBezTo>
                <a:cubicBezTo>
                  <a:pt x="2597421" y="1482565"/>
                  <a:pt x="2597422" y="2705388"/>
                  <a:pt x="2597422" y="3928210"/>
                </a:cubicBezTo>
                <a:cubicBezTo>
                  <a:pt x="2597422" y="3997098"/>
                  <a:pt x="2570056" y="4063164"/>
                  <a:pt x="2521345" y="4111875"/>
                </a:cubicBezTo>
                <a:cubicBezTo>
                  <a:pt x="2472634" y="4160586"/>
                  <a:pt x="2406567" y="4187952"/>
                  <a:pt x="2337680" y="4187952"/>
                </a:cubicBezTo>
                <a:lnTo>
                  <a:pt x="259742" y="4187952"/>
                </a:lnTo>
                <a:cubicBezTo>
                  <a:pt x="190854" y="4187952"/>
                  <a:pt x="124788" y="4160586"/>
                  <a:pt x="76077" y="4111875"/>
                </a:cubicBezTo>
                <a:cubicBezTo>
                  <a:pt x="27366" y="4063164"/>
                  <a:pt x="0" y="3997097"/>
                  <a:pt x="0" y="3928210"/>
                </a:cubicBezTo>
                <a:lnTo>
                  <a:pt x="0" y="2597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0" tIns="114300" rIns="114300" bIns="3045867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>
                <a:cs typeface="B Mitra" pitchFamily="2" charset="-78"/>
              </a:rPr>
              <a:t>تمایل ستاد مرکزی به تمرکزگرایی</a:t>
            </a:r>
            <a:endParaRPr lang="en-US" sz="3000" kern="1200" dirty="0">
              <a:cs typeface="B Mitra" pitchFamily="2" charset="-7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63661" y="1786737"/>
            <a:ext cx="2077938" cy="2722168"/>
          </a:xfrm>
          <a:custGeom>
            <a:avLst/>
            <a:gdLst>
              <a:gd name="connsiteX0" fmla="*/ 0 w 2077938"/>
              <a:gd name="connsiteY0" fmla="*/ 207794 h 2722168"/>
              <a:gd name="connsiteX1" fmla="*/ 60862 w 2077938"/>
              <a:gd name="connsiteY1" fmla="*/ 60861 h 2722168"/>
              <a:gd name="connsiteX2" fmla="*/ 207795 w 2077938"/>
              <a:gd name="connsiteY2" fmla="*/ 0 h 2722168"/>
              <a:gd name="connsiteX3" fmla="*/ 1870144 w 2077938"/>
              <a:gd name="connsiteY3" fmla="*/ 0 h 2722168"/>
              <a:gd name="connsiteX4" fmla="*/ 2017077 w 2077938"/>
              <a:gd name="connsiteY4" fmla="*/ 60862 h 2722168"/>
              <a:gd name="connsiteX5" fmla="*/ 2077938 w 2077938"/>
              <a:gd name="connsiteY5" fmla="*/ 207795 h 2722168"/>
              <a:gd name="connsiteX6" fmla="*/ 2077938 w 2077938"/>
              <a:gd name="connsiteY6" fmla="*/ 2514374 h 2722168"/>
              <a:gd name="connsiteX7" fmla="*/ 2017077 w 2077938"/>
              <a:gd name="connsiteY7" fmla="*/ 2661307 h 2722168"/>
              <a:gd name="connsiteX8" fmla="*/ 1870144 w 2077938"/>
              <a:gd name="connsiteY8" fmla="*/ 2722168 h 2722168"/>
              <a:gd name="connsiteX9" fmla="*/ 207794 w 2077938"/>
              <a:gd name="connsiteY9" fmla="*/ 2722168 h 2722168"/>
              <a:gd name="connsiteX10" fmla="*/ 60861 w 2077938"/>
              <a:gd name="connsiteY10" fmla="*/ 2661306 h 2722168"/>
              <a:gd name="connsiteX11" fmla="*/ 0 w 2077938"/>
              <a:gd name="connsiteY11" fmla="*/ 2514373 h 2722168"/>
              <a:gd name="connsiteX12" fmla="*/ 0 w 2077938"/>
              <a:gd name="connsiteY12" fmla="*/ 207794 h 272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7938" h="2722168">
                <a:moveTo>
                  <a:pt x="0" y="207794"/>
                </a:moveTo>
                <a:cubicBezTo>
                  <a:pt x="0" y="152684"/>
                  <a:pt x="21893" y="99830"/>
                  <a:pt x="60862" y="60861"/>
                </a:cubicBezTo>
                <a:cubicBezTo>
                  <a:pt x="99831" y="21892"/>
                  <a:pt x="152684" y="0"/>
                  <a:pt x="207795" y="0"/>
                </a:cubicBezTo>
                <a:lnTo>
                  <a:pt x="1870144" y="0"/>
                </a:lnTo>
                <a:cubicBezTo>
                  <a:pt x="1925254" y="0"/>
                  <a:pt x="1978108" y="21893"/>
                  <a:pt x="2017077" y="60862"/>
                </a:cubicBezTo>
                <a:cubicBezTo>
                  <a:pt x="2056046" y="99831"/>
                  <a:pt x="2077938" y="152684"/>
                  <a:pt x="2077938" y="207795"/>
                </a:cubicBezTo>
                <a:lnTo>
                  <a:pt x="2077938" y="2514374"/>
                </a:lnTo>
                <a:cubicBezTo>
                  <a:pt x="2077938" y="2569484"/>
                  <a:pt x="2056045" y="2622338"/>
                  <a:pt x="2017077" y="2661307"/>
                </a:cubicBezTo>
                <a:cubicBezTo>
                  <a:pt x="1978108" y="2700276"/>
                  <a:pt x="1925255" y="2722168"/>
                  <a:pt x="1870144" y="2722168"/>
                </a:cubicBezTo>
                <a:lnTo>
                  <a:pt x="207794" y="2722168"/>
                </a:lnTo>
                <a:cubicBezTo>
                  <a:pt x="152684" y="2722168"/>
                  <a:pt x="99830" y="2700275"/>
                  <a:pt x="60861" y="2661306"/>
                </a:cubicBezTo>
                <a:cubicBezTo>
                  <a:pt x="21892" y="2622337"/>
                  <a:pt x="0" y="2569484"/>
                  <a:pt x="0" y="2514373"/>
                </a:cubicBezTo>
                <a:lnTo>
                  <a:pt x="0" y="20779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521" tIns="116106" rIns="134521" bIns="116106" numCol="1" spcCol="1270" anchor="ctr" anchorCtr="0">
            <a:noAutofit/>
          </a:bodyPr>
          <a:lstStyle/>
          <a:p>
            <a:pPr lvl="0" algn="justLow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>
                <a:cs typeface="B Zar" pitchFamily="2" charset="-78"/>
              </a:rPr>
              <a:t>مدیر کسب و کار بر تصمیمات استراتژیک کنترل کمی دارد.</a:t>
            </a:r>
            <a:endParaRPr lang="en-US" sz="2900" kern="1200" dirty="0">
              <a:cs typeface="B Za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296148" y="530352"/>
            <a:ext cx="2597422" cy="4187952"/>
          </a:xfrm>
          <a:custGeom>
            <a:avLst/>
            <a:gdLst>
              <a:gd name="connsiteX0" fmla="*/ 0 w 2597422"/>
              <a:gd name="connsiteY0" fmla="*/ 259742 h 4187952"/>
              <a:gd name="connsiteX1" fmla="*/ 76077 w 2597422"/>
              <a:gd name="connsiteY1" fmla="*/ 76077 h 4187952"/>
              <a:gd name="connsiteX2" fmla="*/ 259743 w 2597422"/>
              <a:gd name="connsiteY2" fmla="*/ 1 h 4187952"/>
              <a:gd name="connsiteX3" fmla="*/ 2337680 w 2597422"/>
              <a:gd name="connsiteY3" fmla="*/ 0 h 4187952"/>
              <a:gd name="connsiteX4" fmla="*/ 2521345 w 2597422"/>
              <a:gd name="connsiteY4" fmla="*/ 76077 h 4187952"/>
              <a:gd name="connsiteX5" fmla="*/ 2597421 w 2597422"/>
              <a:gd name="connsiteY5" fmla="*/ 259743 h 4187952"/>
              <a:gd name="connsiteX6" fmla="*/ 2597422 w 2597422"/>
              <a:gd name="connsiteY6" fmla="*/ 3928210 h 4187952"/>
              <a:gd name="connsiteX7" fmla="*/ 2521345 w 2597422"/>
              <a:gd name="connsiteY7" fmla="*/ 4111875 h 4187952"/>
              <a:gd name="connsiteX8" fmla="*/ 2337680 w 2597422"/>
              <a:gd name="connsiteY8" fmla="*/ 4187952 h 4187952"/>
              <a:gd name="connsiteX9" fmla="*/ 259742 w 2597422"/>
              <a:gd name="connsiteY9" fmla="*/ 4187952 h 4187952"/>
              <a:gd name="connsiteX10" fmla="*/ 76077 w 2597422"/>
              <a:gd name="connsiteY10" fmla="*/ 4111875 h 4187952"/>
              <a:gd name="connsiteX11" fmla="*/ 0 w 2597422"/>
              <a:gd name="connsiteY11" fmla="*/ 3928210 h 4187952"/>
              <a:gd name="connsiteX12" fmla="*/ 0 w 2597422"/>
              <a:gd name="connsiteY12" fmla="*/ 259742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97422" h="4187952">
                <a:moveTo>
                  <a:pt x="0" y="259742"/>
                </a:moveTo>
                <a:cubicBezTo>
                  <a:pt x="0" y="190854"/>
                  <a:pt x="27366" y="124788"/>
                  <a:pt x="76077" y="76077"/>
                </a:cubicBezTo>
                <a:cubicBezTo>
                  <a:pt x="124788" y="27366"/>
                  <a:pt x="190855" y="0"/>
                  <a:pt x="259743" y="1"/>
                </a:cubicBezTo>
                <a:lnTo>
                  <a:pt x="2337680" y="0"/>
                </a:lnTo>
                <a:cubicBezTo>
                  <a:pt x="2406568" y="0"/>
                  <a:pt x="2472634" y="27366"/>
                  <a:pt x="2521345" y="76077"/>
                </a:cubicBezTo>
                <a:cubicBezTo>
                  <a:pt x="2570056" y="124788"/>
                  <a:pt x="2597422" y="190855"/>
                  <a:pt x="2597421" y="259743"/>
                </a:cubicBezTo>
                <a:cubicBezTo>
                  <a:pt x="2597421" y="1482565"/>
                  <a:pt x="2597422" y="2705388"/>
                  <a:pt x="2597422" y="3928210"/>
                </a:cubicBezTo>
                <a:cubicBezTo>
                  <a:pt x="2597422" y="3997098"/>
                  <a:pt x="2570056" y="4063164"/>
                  <a:pt x="2521345" y="4111875"/>
                </a:cubicBezTo>
                <a:cubicBezTo>
                  <a:pt x="2472634" y="4160586"/>
                  <a:pt x="2406567" y="4187952"/>
                  <a:pt x="2337680" y="4187952"/>
                </a:cubicBezTo>
                <a:lnTo>
                  <a:pt x="259742" y="4187952"/>
                </a:lnTo>
                <a:cubicBezTo>
                  <a:pt x="190854" y="4187952"/>
                  <a:pt x="124788" y="4160586"/>
                  <a:pt x="76077" y="4111875"/>
                </a:cubicBezTo>
                <a:cubicBezTo>
                  <a:pt x="27366" y="4063164"/>
                  <a:pt x="0" y="3997097"/>
                  <a:pt x="0" y="3928210"/>
                </a:cubicBezTo>
                <a:lnTo>
                  <a:pt x="0" y="2597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0" tIns="114300" rIns="114300" bIns="3045867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>
                <a:cs typeface="B Mitra" pitchFamily="2" charset="-78"/>
              </a:rPr>
              <a:t>توسعۀ شرکتی با سابقۀ زیاد</a:t>
            </a:r>
            <a:endParaRPr lang="en-US" sz="3000" kern="1200" dirty="0">
              <a:cs typeface="B Mitra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555890" y="1786737"/>
            <a:ext cx="2077938" cy="2722168"/>
          </a:xfrm>
          <a:custGeom>
            <a:avLst/>
            <a:gdLst>
              <a:gd name="connsiteX0" fmla="*/ 0 w 2077938"/>
              <a:gd name="connsiteY0" fmla="*/ 207794 h 2722168"/>
              <a:gd name="connsiteX1" fmla="*/ 60862 w 2077938"/>
              <a:gd name="connsiteY1" fmla="*/ 60861 h 2722168"/>
              <a:gd name="connsiteX2" fmla="*/ 207795 w 2077938"/>
              <a:gd name="connsiteY2" fmla="*/ 0 h 2722168"/>
              <a:gd name="connsiteX3" fmla="*/ 1870144 w 2077938"/>
              <a:gd name="connsiteY3" fmla="*/ 0 h 2722168"/>
              <a:gd name="connsiteX4" fmla="*/ 2017077 w 2077938"/>
              <a:gd name="connsiteY4" fmla="*/ 60862 h 2722168"/>
              <a:gd name="connsiteX5" fmla="*/ 2077938 w 2077938"/>
              <a:gd name="connsiteY5" fmla="*/ 207795 h 2722168"/>
              <a:gd name="connsiteX6" fmla="*/ 2077938 w 2077938"/>
              <a:gd name="connsiteY6" fmla="*/ 2514374 h 2722168"/>
              <a:gd name="connsiteX7" fmla="*/ 2017077 w 2077938"/>
              <a:gd name="connsiteY7" fmla="*/ 2661307 h 2722168"/>
              <a:gd name="connsiteX8" fmla="*/ 1870144 w 2077938"/>
              <a:gd name="connsiteY8" fmla="*/ 2722168 h 2722168"/>
              <a:gd name="connsiteX9" fmla="*/ 207794 w 2077938"/>
              <a:gd name="connsiteY9" fmla="*/ 2722168 h 2722168"/>
              <a:gd name="connsiteX10" fmla="*/ 60861 w 2077938"/>
              <a:gd name="connsiteY10" fmla="*/ 2661306 h 2722168"/>
              <a:gd name="connsiteX11" fmla="*/ 0 w 2077938"/>
              <a:gd name="connsiteY11" fmla="*/ 2514373 h 2722168"/>
              <a:gd name="connsiteX12" fmla="*/ 0 w 2077938"/>
              <a:gd name="connsiteY12" fmla="*/ 207794 h 272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7938" h="2722168">
                <a:moveTo>
                  <a:pt x="0" y="207794"/>
                </a:moveTo>
                <a:cubicBezTo>
                  <a:pt x="0" y="152684"/>
                  <a:pt x="21893" y="99830"/>
                  <a:pt x="60862" y="60861"/>
                </a:cubicBezTo>
                <a:cubicBezTo>
                  <a:pt x="99831" y="21892"/>
                  <a:pt x="152684" y="0"/>
                  <a:pt x="207795" y="0"/>
                </a:cubicBezTo>
                <a:lnTo>
                  <a:pt x="1870144" y="0"/>
                </a:lnTo>
                <a:cubicBezTo>
                  <a:pt x="1925254" y="0"/>
                  <a:pt x="1978108" y="21893"/>
                  <a:pt x="2017077" y="60862"/>
                </a:cubicBezTo>
                <a:cubicBezTo>
                  <a:pt x="2056046" y="99831"/>
                  <a:pt x="2077938" y="152684"/>
                  <a:pt x="2077938" y="207795"/>
                </a:cubicBezTo>
                <a:lnTo>
                  <a:pt x="2077938" y="2514374"/>
                </a:lnTo>
                <a:cubicBezTo>
                  <a:pt x="2077938" y="2569484"/>
                  <a:pt x="2056045" y="2622338"/>
                  <a:pt x="2017077" y="2661307"/>
                </a:cubicBezTo>
                <a:cubicBezTo>
                  <a:pt x="1978108" y="2700276"/>
                  <a:pt x="1925255" y="2722168"/>
                  <a:pt x="1870144" y="2722168"/>
                </a:cubicBezTo>
                <a:lnTo>
                  <a:pt x="207794" y="2722168"/>
                </a:lnTo>
                <a:cubicBezTo>
                  <a:pt x="152684" y="2722168"/>
                  <a:pt x="99830" y="2700275"/>
                  <a:pt x="60861" y="2661306"/>
                </a:cubicBezTo>
                <a:cubicBezTo>
                  <a:pt x="21892" y="2622337"/>
                  <a:pt x="0" y="2569484"/>
                  <a:pt x="0" y="2514373"/>
                </a:cubicBezTo>
                <a:lnTo>
                  <a:pt x="0" y="20779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521" tIns="116106" rIns="134521" bIns="116106" numCol="1" spcCol="1270" anchor="ctr" anchorCtr="0">
            <a:noAutofit/>
          </a:bodyPr>
          <a:lstStyle/>
          <a:p>
            <a:pPr lvl="0" algn="justLow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>
                <a:cs typeface="B Zar" pitchFamily="2" charset="-78"/>
              </a:rPr>
              <a:t>شرکت مادر در داخل یک کسب و کار غالب متبلور می‌شود.</a:t>
            </a:r>
            <a:endParaRPr lang="en-US" sz="2900" kern="1200" dirty="0">
              <a:cs typeface="B Zar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088378" y="530352"/>
            <a:ext cx="2597422" cy="4187952"/>
          </a:xfrm>
          <a:custGeom>
            <a:avLst/>
            <a:gdLst>
              <a:gd name="connsiteX0" fmla="*/ 0 w 2597422"/>
              <a:gd name="connsiteY0" fmla="*/ 259742 h 4187952"/>
              <a:gd name="connsiteX1" fmla="*/ 76077 w 2597422"/>
              <a:gd name="connsiteY1" fmla="*/ 76077 h 4187952"/>
              <a:gd name="connsiteX2" fmla="*/ 259743 w 2597422"/>
              <a:gd name="connsiteY2" fmla="*/ 1 h 4187952"/>
              <a:gd name="connsiteX3" fmla="*/ 2337680 w 2597422"/>
              <a:gd name="connsiteY3" fmla="*/ 0 h 4187952"/>
              <a:gd name="connsiteX4" fmla="*/ 2521345 w 2597422"/>
              <a:gd name="connsiteY4" fmla="*/ 76077 h 4187952"/>
              <a:gd name="connsiteX5" fmla="*/ 2597421 w 2597422"/>
              <a:gd name="connsiteY5" fmla="*/ 259743 h 4187952"/>
              <a:gd name="connsiteX6" fmla="*/ 2597422 w 2597422"/>
              <a:gd name="connsiteY6" fmla="*/ 3928210 h 4187952"/>
              <a:gd name="connsiteX7" fmla="*/ 2521345 w 2597422"/>
              <a:gd name="connsiteY7" fmla="*/ 4111875 h 4187952"/>
              <a:gd name="connsiteX8" fmla="*/ 2337680 w 2597422"/>
              <a:gd name="connsiteY8" fmla="*/ 4187952 h 4187952"/>
              <a:gd name="connsiteX9" fmla="*/ 259742 w 2597422"/>
              <a:gd name="connsiteY9" fmla="*/ 4187952 h 4187952"/>
              <a:gd name="connsiteX10" fmla="*/ 76077 w 2597422"/>
              <a:gd name="connsiteY10" fmla="*/ 4111875 h 4187952"/>
              <a:gd name="connsiteX11" fmla="*/ 0 w 2597422"/>
              <a:gd name="connsiteY11" fmla="*/ 3928210 h 4187952"/>
              <a:gd name="connsiteX12" fmla="*/ 0 w 2597422"/>
              <a:gd name="connsiteY12" fmla="*/ 259742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97422" h="4187952">
                <a:moveTo>
                  <a:pt x="0" y="259742"/>
                </a:moveTo>
                <a:cubicBezTo>
                  <a:pt x="0" y="190854"/>
                  <a:pt x="27366" y="124788"/>
                  <a:pt x="76077" y="76077"/>
                </a:cubicBezTo>
                <a:cubicBezTo>
                  <a:pt x="124788" y="27366"/>
                  <a:pt x="190855" y="0"/>
                  <a:pt x="259743" y="1"/>
                </a:cubicBezTo>
                <a:lnTo>
                  <a:pt x="2337680" y="0"/>
                </a:lnTo>
                <a:cubicBezTo>
                  <a:pt x="2406568" y="0"/>
                  <a:pt x="2472634" y="27366"/>
                  <a:pt x="2521345" y="76077"/>
                </a:cubicBezTo>
                <a:cubicBezTo>
                  <a:pt x="2570056" y="124788"/>
                  <a:pt x="2597422" y="190855"/>
                  <a:pt x="2597421" y="259743"/>
                </a:cubicBezTo>
                <a:cubicBezTo>
                  <a:pt x="2597421" y="1482565"/>
                  <a:pt x="2597422" y="2705388"/>
                  <a:pt x="2597422" y="3928210"/>
                </a:cubicBezTo>
                <a:cubicBezTo>
                  <a:pt x="2597422" y="3997098"/>
                  <a:pt x="2570056" y="4063164"/>
                  <a:pt x="2521345" y="4111875"/>
                </a:cubicBezTo>
                <a:cubicBezTo>
                  <a:pt x="2472634" y="4160586"/>
                  <a:pt x="2406567" y="4187952"/>
                  <a:pt x="2337680" y="4187952"/>
                </a:cubicBezTo>
                <a:lnTo>
                  <a:pt x="259742" y="4187952"/>
                </a:lnTo>
                <a:cubicBezTo>
                  <a:pt x="190854" y="4187952"/>
                  <a:pt x="124788" y="4160586"/>
                  <a:pt x="76077" y="4111875"/>
                </a:cubicBezTo>
                <a:cubicBezTo>
                  <a:pt x="27366" y="4063164"/>
                  <a:pt x="0" y="3997097"/>
                  <a:pt x="0" y="3928210"/>
                </a:cubicBezTo>
                <a:lnTo>
                  <a:pt x="0" y="2597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0" tIns="114300" rIns="114300" bIns="3045867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>
                <a:cs typeface="B Mitra" pitchFamily="2" charset="-78"/>
              </a:rPr>
              <a:t>بهره‌گیری چند کسب و کار از منابع مشترک</a:t>
            </a:r>
            <a:endParaRPr lang="en-US" sz="3000" kern="1200" dirty="0">
              <a:cs typeface="B Mitra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348120" y="1786737"/>
            <a:ext cx="2077938" cy="2722168"/>
          </a:xfrm>
          <a:custGeom>
            <a:avLst/>
            <a:gdLst>
              <a:gd name="connsiteX0" fmla="*/ 0 w 2077938"/>
              <a:gd name="connsiteY0" fmla="*/ 207794 h 2722168"/>
              <a:gd name="connsiteX1" fmla="*/ 60862 w 2077938"/>
              <a:gd name="connsiteY1" fmla="*/ 60861 h 2722168"/>
              <a:gd name="connsiteX2" fmla="*/ 207795 w 2077938"/>
              <a:gd name="connsiteY2" fmla="*/ 0 h 2722168"/>
              <a:gd name="connsiteX3" fmla="*/ 1870144 w 2077938"/>
              <a:gd name="connsiteY3" fmla="*/ 0 h 2722168"/>
              <a:gd name="connsiteX4" fmla="*/ 2017077 w 2077938"/>
              <a:gd name="connsiteY4" fmla="*/ 60862 h 2722168"/>
              <a:gd name="connsiteX5" fmla="*/ 2077938 w 2077938"/>
              <a:gd name="connsiteY5" fmla="*/ 207795 h 2722168"/>
              <a:gd name="connsiteX6" fmla="*/ 2077938 w 2077938"/>
              <a:gd name="connsiteY6" fmla="*/ 2514374 h 2722168"/>
              <a:gd name="connsiteX7" fmla="*/ 2017077 w 2077938"/>
              <a:gd name="connsiteY7" fmla="*/ 2661307 h 2722168"/>
              <a:gd name="connsiteX8" fmla="*/ 1870144 w 2077938"/>
              <a:gd name="connsiteY8" fmla="*/ 2722168 h 2722168"/>
              <a:gd name="connsiteX9" fmla="*/ 207794 w 2077938"/>
              <a:gd name="connsiteY9" fmla="*/ 2722168 h 2722168"/>
              <a:gd name="connsiteX10" fmla="*/ 60861 w 2077938"/>
              <a:gd name="connsiteY10" fmla="*/ 2661306 h 2722168"/>
              <a:gd name="connsiteX11" fmla="*/ 0 w 2077938"/>
              <a:gd name="connsiteY11" fmla="*/ 2514373 h 2722168"/>
              <a:gd name="connsiteX12" fmla="*/ 0 w 2077938"/>
              <a:gd name="connsiteY12" fmla="*/ 207794 h 272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7938" h="2722168">
                <a:moveTo>
                  <a:pt x="0" y="207794"/>
                </a:moveTo>
                <a:cubicBezTo>
                  <a:pt x="0" y="152684"/>
                  <a:pt x="21893" y="99830"/>
                  <a:pt x="60862" y="60861"/>
                </a:cubicBezTo>
                <a:cubicBezTo>
                  <a:pt x="99831" y="21892"/>
                  <a:pt x="152684" y="0"/>
                  <a:pt x="207795" y="0"/>
                </a:cubicBezTo>
                <a:lnTo>
                  <a:pt x="1870144" y="0"/>
                </a:lnTo>
                <a:cubicBezTo>
                  <a:pt x="1925254" y="0"/>
                  <a:pt x="1978108" y="21893"/>
                  <a:pt x="2017077" y="60862"/>
                </a:cubicBezTo>
                <a:cubicBezTo>
                  <a:pt x="2056046" y="99831"/>
                  <a:pt x="2077938" y="152684"/>
                  <a:pt x="2077938" y="207795"/>
                </a:cubicBezTo>
                <a:lnTo>
                  <a:pt x="2077938" y="2514374"/>
                </a:lnTo>
                <a:cubicBezTo>
                  <a:pt x="2077938" y="2569484"/>
                  <a:pt x="2056045" y="2622338"/>
                  <a:pt x="2017077" y="2661307"/>
                </a:cubicBezTo>
                <a:cubicBezTo>
                  <a:pt x="1978108" y="2700276"/>
                  <a:pt x="1925255" y="2722168"/>
                  <a:pt x="1870144" y="2722168"/>
                </a:cubicBezTo>
                <a:lnTo>
                  <a:pt x="207794" y="2722168"/>
                </a:lnTo>
                <a:cubicBezTo>
                  <a:pt x="152684" y="2722168"/>
                  <a:pt x="99830" y="2700275"/>
                  <a:pt x="60861" y="2661306"/>
                </a:cubicBezTo>
                <a:cubicBezTo>
                  <a:pt x="21892" y="2622337"/>
                  <a:pt x="0" y="2569484"/>
                  <a:pt x="0" y="2514373"/>
                </a:cubicBezTo>
                <a:lnTo>
                  <a:pt x="0" y="20779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521" tIns="116106" rIns="134521" bIns="116106" numCol="1" spcCol="1270" anchor="ctr" anchorCtr="0">
            <a:noAutofit/>
          </a:bodyPr>
          <a:lstStyle/>
          <a:p>
            <a:pPr lvl="0" algn="justLow" defTabSz="1289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kern="1200" dirty="0" smtClean="0">
                <a:cs typeface="B Zar" pitchFamily="2" charset="-78"/>
              </a:rPr>
              <a:t>چند کسب و کار در مرزهایی نامشخص هم‌پوشانی دارند.</a:t>
            </a:r>
            <a:endParaRPr lang="en-US" sz="29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مزایای تبدیل‌شدن به هلدینگ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806725" y="977911"/>
            <a:ext cx="3517879" cy="3517879"/>
          </a:xfrm>
          <a:custGeom>
            <a:avLst/>
            <a:gdLst>
              <a:gd name="connsiteX0" fmla="*/ 1758942 w 3517879"/>
              <a:gd name="connsiteY0" fmla="*/ 0 h 3517879"/>
              <a:gd name="connsiteX1" fmla="*/ 3282229 w 3517879"/>
              <a:gd name="connsiteY1" fmla="*/ 879474 h 3517879"/>
              <a:gd name="connsiteX2" fmla="*/ 1758940 w 3517879"/>
              <a:gd name="connsiteY2" fmla="*/ 1758940 h 3517879"/>
              <a:gd name="connsiteX3" fmla="*/ 1758942 w 3517879"/>
              <a:gd name="connsiteY3" fmla="*/ 0 h 351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7879" h="3517879">
                <a:moveTo>
                  <a:pt x="1758942" y="0"/>
                </a:moveTo>
                <a:cubicBezTo>
                  <a:pt x="2387351" y="1"/>
                  <a:pt x="2968025" y="335254"/>
                  <a:pt x="3282229" y="879474"/>
                </a:cubicBezTo>
                <a:lnTo>
                  <a:pt x="1758940" y="1758940"/>
                </a:lnTo>
                <a:cubicBezTo>
                  <a:pt x="1758941" y="1172627"/>
                  <a:pt x="1758941" y="586313"/>
                  <a:pt x="1758942" y="0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14411" tIns="394696" rIns="712980" bIns="2404912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kern="1200" dirty="0" smtClean="0"/>
              <a:t>سربار مرکزی کم</a:t>
            </a:r>
            <a:endParaRPr lang="en-US" sz="1400" kern="1200" dirty="0"/>
          </a:p>
        </p:txBody>
      </p:sp>
      <p:sp>
        <p:nvSpPr>
          <p:cNvPr id="7" name="Freeform 6"/>
          <p:cNvSpPr/>
          <p:nvPr/>
        </p:nvSpPr>
        <p:spPr>
          <a:xfrm>
            <a:off x="2783570" y="956057"/>
            <a:ext cx="3517879" cy="3517879"/>
          </a:xfrm>
          <a:custGeom>
            <a:avLst/>
            <a:gdLst>
              <a:gd name="connsiteX0" fmla="*/ 3282228 w 3517879"/>
              <a:gd name="connsiteY0" fmla="*/ 879473 h 3517879"/>
              <a:gd name="connsiteX1" fmla="*/ 3282224 w 3517879"/>
              <a:gd name="connsiteY1" fmla="*/ 2638413 h 3517879"/>
              <a:gd name="connsiteX2" fmla="*/ 1758940 w 3517879"/>
              <a:gd name="connsiteY2" fmla="*/ 1758940 h 3517879"/>
              <a:gd name="connsiteX3" fmla="*/ 3282228 w 3517879"/>
              <a:gd name="connsiteY3" fmla="*/ 879473 h 351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7879" h="3517879">
                <a:moveTo>
                  <a:pt x="3282228" y="879473"/>
                </a:moveTo>
                <a:cubicBezTo>
                  <a:pt x="3596431" y="1423692"/>
                  <a:pt x="3596430" y="2094196"/>
                  <a:pt x="3282224" y="2638413"/>
                </a:cubicBezTo>
                <a:lnTo>
                  <a:pt x="1758940" y="1758940"/>
                </a:lnTo>
                <a:lnTo>
                  <a:pt x="3282228" y="87947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25853" tIns="1420744" rIns="63847" bIns="1420744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kern="1200" dirty="0" smtClean="0"/>
              <a:t>سازمان‌دهی آسان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2783570" y="956057"/>
            <a:ext cx="3517879" cy="3517879"/>
          </a:xfrm>
          <a:custGeom>
            <a:avLst/>
            <a:gdLst>
              <a:gd name="connsiteX0" fmla="*/ 3282226 w 3517879"/>
              <a:gd name="connsiteY0" fmla="*/ 2638409 h 3517879"/>
              <a:gd name="connsiteX1" fmla="*/ 1758939 w 3517879"/>
              <a:gd name="connsiteY1" fmla="*/ 3517879 h 3517879"/>
              <a:gd name="connsiteX2" fmla="*/ 1758940 w 3517879"/>
              <a:gd name="connsiteY2" fmla="*/ 1758940 h 3517879"/>
              <a:gd name="connsiteX3" fmla="*/ 3282226 w 3517879"/>
              <a:gd name="connsiteY3" fmla="*/ 2638409 h 351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7879" h="3517879">
                <a:moveTo>
                  <a:pt x="3282226" y="2638409"/>
                </a:moveTo>
                <a:cubicBezTo>
                  <a:pt x="2968022" y="3182627"/>
                  <a:pt x="2387348" y="3517879"/>
                  <a:pt x="1758939" y="3517879"/>
                </a:cubicBezTo>
                <a:cubicBezTo>
                  <a:pt x="1758939" y="2931566"/>
                  <a:pt x="1758940" y="2345253"/>
                  <a:pt x="1758940" y="1758940"/>
                </a:cubicBezTo>
                <a:lnTo>
                  <a:pt x="3282226" y="263840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14412" tIns="2404912" rIns="712979" bIns="394696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kern="1200" dirty="0" smtClean="0"/>
              <a:t>مدیریت متمرکز</a:t>
            </a:r>
            <a:endParaRPr lang="en-US" sz="1400" kern="1200" dirty="0"/>
          </a:p>
        </p:txBody>
      </p:sp>
      <p:sp>
        <p:nvSpPr>
          <p:cNvPr id="9" name="Freeform 8"/>
          <p:cNvSpPr/>
          <p:nvPr/>
        </p:nvSpPr>
        <p:spPr>
          <a:xfrm>
            <a:off x="2783570" y="956057"/>
            <a:ext cx="3517879" cy="3517879"/>
          </a:xfrm>
          <a:custGeom>
            <a:avLst/>
            <a:gdLst>
              <a:gd name="connsiteX0" fmla="*/ 1758938 w 3517879"/>
              <a:gd name="connsiteY0" fmla="*/ 3517879 h 3517879"/>
              <a:gd name="connsiteX1" fmla="*/ 235651 w 3517879"/>
              <a:gd name="connsiteY1" fmla="*/ 2638407 h 3517879"/>
              <a:gd name="connsiteX2" fmla="*/ 1758940 w 3517879"/>
              <a:gd name="connsiteY2" fmla="*/ 1758940 h 3517879"/>
              <a:gd name="connsiteX3" fmla="*/ 1758938 w 3517879"/>
              <a:gd name="connsiteY3" fmla="*/ 3517879 h 351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7879" h="3517879">
                <a:moveTo>
                  <a:pt x="1758938" y="3517879"/>
                </a:moveTo>
                <a:cubicBezTo>
                  <a:pt x="1130529" y="3517879"/>
                  <a:pt x="549855" y="3182626"/>
                  <a:pt x="235651" y="2638407"/>
                </a:cubicBezTo>
                <a:lnTo>
                  <a:pt x="1758940" y="1758940"/>
                </a:lnTo>
                <a:cubicBezTo>
                  <a:pt x="1758939" y="2345253"/>
                  <a:pt x="1758939" y="2931566"/>
                  <a:pt x="1758938" y="3517879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2980" tIns="2404912" rIns="1814411" bIns="394696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kern="1200" dirty="0" smtClean="0"/>
              <a:t>انعطاف‌پذیری در تولید</a:t>
            </a:r>
            <a:endParaRPr lang="en-US" sz="1400" kern="1200" dirty="0"/>
          </a:p>
        </p:txBody>
      </p:sp>
      <p:sp>
        <p:nvSpPr>
          <p:cNvPr id="10" name="Freeform 9"/>
          <p:cNvSpPr/>
          <p:nvPr/>
        </p:nvSpPr>
        <p:spPr>
          <a:xfrm>
            <a:off x="2783570" y="956057"/>
            <a:ext cx="3517879" cy="3517879"/>
          </a:xfrm>
          <a:custGeom>
            <a:avLst/>
            <a:gdLst>
              <a:gd name="connsiteX0" fmla="*/ 235652 w 3517879"/>
              <a:gd name="connsiteY0" fmla="*/ 2638407 h 3517879"/>
              <a:gd name="connsiteX1" fmla="*/ 235654 w 3517879"/>
              <a:gd name="connsiteY1" fmla="*/ 879467 h 3517879"/>
              <a:gd name="connsiteX2" fmla="*/ 1758940 w 3517879"/>
              <a:gd name="connsiteY2" fmla="*/ 1758940 h 3517879"/>
              <a:gd name="connsiteX3" fmla="*/ 235652 w 3517879"/>
              <a:gd name="connsiteY3" fmla="*/ 2638407 h 351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7879" h="3517879">
                <a:moveTo>
                  <a:pt x="235652" y="2638407"/>
                </a:moveTo>
                <a:cubicBezTo>
                  <a:pt x="-78552" y="2094189"/>
                  <a:pt x="-78551" y="1423685"/>
                  <a:pt x="235654" y="879467"/>
                </a:cubicBezTo>
                <a:lnTo>
                  <a:pt x="1758940" y="1758940"/>
                </a:lnTo>
                <a:lnTo>
                  <a:pt x="235652" y="263840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224" tIns="1420744" rIns="2417476" bIns="1420744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kern="1200" dirty="0" smtClean="0"/>
              <a:t>کاهش رقابت</a:t>
            </a:r>
            <a:endParaRPr lang="en-US" sz="14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2783570" y="956057"/>
            <a:ext cx="3517879" cy="3517879"/>
          </a:xfrm>
          <a:custGeom>
            <a:avLst/>
            <a:gdLst>
              <a:gd name="connsiteX0" fmla="*/ 235654 w 3517879"/>
              <a:gd name="connsiteY0" fmla="*/ 879468 h 3517879"/>
              <a:gd name="connsiteX1" fmla="*/ 1758942 w 3517879"/>
              <a:gd name="connsiteY1" fmla="*/ 0 h 3517879"/>
              <a:gd name="connsiteX2" fmla="*/ 1758940 w 3517879"/>
              <a:gd name="connsiteY2" fmla="*/ 1758940 h 3517879"/>
              <a:gd name="connsiteX3" fmla="*/ 235654 w 3517879"/>
              <a:gd name="connsiteY3" fmla="*/ 879468 h 351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7879" h="3517879">
                <a:moveTo>
                  <a:pt x="235654" y="879468"/>
                </a:moveTo>
                <a:cubicBezTo>
                  <a:pt x="549859" y="335250"/>
                  <a:pt x="1130533" y="-1"/>
                  <a:pt x="1758942" y="0"/>
                </a:cubicBezTo>
                <a:cubicBezTo>
                  <a:pt x="1758941" y="586313"/>
                  <a:pt x="1758941" y="1172627"/>
                  <a:pt x="1758940" y="1758940"/>
                </a:cubicBezTo>
                <a:lnTo>
                  <a:pt x="235654" y="87946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2980" tIns="394696" rIns="1814411" bIns="2404912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kern="1200" dirty="0" smtClean="0"/>
              <a:t>تسری حسن‌شهرت</a:t>
            </a:r>
            <a:endParaRPr lang="en-US" sz="14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مزایای تبدیل‌شدن به هلدینگ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4782" y="530352"/>
            <a:ext cx="1816197" cy="4187952"/>
          </a:xfrm>
          <a:custGeom>
            <a:avLst/>
            <a:gdLst>
              <a:gd name="connsiteX0" fmla="*/ 0 w 1816197"/>
              <a:gd name="connsiteY0" fmla="*/ 181620 h 4187952"/>
              <a:gd name="connsiteX1" fmla="*/ 53195 w 1816197"/>
              <a:gd name="connsiteY1" fmla="*/ 53195 h 4187952"/>
              <a:gd name="connsiteX2" fmla="*/ 181620 w 1816197"/>
              <a:gd name="connsiteY2" fmla="*/ 0 h 4187952"/>
              <a:gd name="connsiteX3" fmla="*/ 1634577 w 1816197"/>
              <a:gd name="connsiteY3" fmla="*/ 0 h 4187952"/>
              <a:gd name="connsiteX4" fmla="*/ 1763002 w 1816197"/>
              <a:gd name="connsiteY4" fmla="*/ 53195 h 4187952"/>
              <a:gd name="connsiteX5" fmla="*/ 1816197 w 1816197"/>
              <a:gd name="connsiteY5" fmla="*/ 181620 h 4187952"/>
              <a:gd name="connsiteX6" fmla="*/ 1816197 w 1816197"/>
              <a:gd name="connsiteY6" fmla="*/ 4006332 h 4187952"/>
              <a:gd name="connsiteX7" fmla="*/ 1763002 w 1816197"/>
              <a:gd name="connsiteY7" fmla="*/ 4134757 h 4187952"/>
              <a:gd name="connsiteX8" fmla="*/ 1634577 w 1816197"/>
              <a:gd name="connsiteY8" fmla="*/ 4187952 h 4187952"/>
              <a:gd name="connsiteX9" fmla="*/ 181620 w 1816197"/>
              <a:gd name="connsiteY9" fmla="*/ 4187952 h 4187952"/>
              <a:gd name="connsiteX10" fmla="*/ 53195 w 1816197"/>
              <a:gd name="connsiteY10" fmla="*/ 4134757 h 4187952"/>
              <a:gd name="connsiteX11" fmla="*/ 0 w 1816197"/>
              <a:gd name="connsiteY11" fmla="*/ 4006332 h 4187952"/>
              <a:gd name="connsiteX12" fmla="*/ 0 w 1816197"/>
              <a:gd name="connsiteY12" fmla="*/ 181620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6197" h="4187952">
                <a:moveTo>
                  <a:pt x="0" y="181620"/>
                </a:moveTo>
                <a:cubicBezTo>
                  <a:pt x="0" y="133451"/>
                  <a:pt x="19135" y="87256"/>
                  <a:pt x="53195" y="53195"/>
                </a:cubicBezTo>
                <a:cubicBezTo>
                  <a:pt x="87255" y="19135"/>
                  <a:pt x="133451" y="0"/>
                  <a:pt x="181620" y="0"/>
                </a:cubicBezTo>
                <a:lnTo>
                  <a:pt x="1634577" y="0"/>
                </a:lnTo>
                <a:cubicBezTo>
                  <a:pt x="1682746" y="0"/>
                  <a:pt x="1728941" y="19135"/>
                  <a:pt x="1763002" y="53195"/>
                </a:cubicBezTo>
                <a:cubicBezTo>
                  <a:pt x="1797062" y="87255"/>
                  <a:pt x="1816197" y="133451"/>
                  <a:pt x="1816197" y="181620"/>
                </a:cubicBezTo>
                <a:lnTo>
                  <a:pt x="1816197" y="4006332"/>
                </a:lnTo>
                <a:cubicBezTo>
                  <a:pt x="1816197" y="4054501"/>
                  <a:pt x="1797062" y="4100696"/>
                  <a:pt x="1763002" y="4134757"/>
                </a:cubicBezTo>
                <a:cubicBezTo>
                  <a:pt x="1728942" y="4168817"/>
                  <a:pt x="1682746" y="4187952"/>
                  <a:pt x="1634577" y="4187952"/>
                </a:cubicBezTo>
                <a:lnTo>
                  <a:pt x="181620" y="4187952"/>
                </a:lnTo>
                <a:cubicBezTo>
                  <a:pt x="133451" y="4187952"/>
                  <a:pt x="87256" y="4168817"/>
                  <a:pt x="53195" y="4134757"/>
                </a:cubicBezTo>
                <a:cubicBezTo>
                  <a:pt x="19135" y="4100697"/>
                  <a:pt x="0" y="4054501"/>
                  <a:pt x="0" y="4006332"/>
                </a:cubicBezTo>
                <a:lnTo>
                  <a:pt x="0" y="18162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plastic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71305" tIns="171305" rIns="171305" bIns="171305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تسهیل تأمین مالی پروژه</a:t>
            </a:r>
            <a:endParaRPr lang="fa-IR" sz="3100" kern="1200" dirty="0">
              <a:cs typeface="B Zar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626101" y="530352"/>
            <a:ext cx="1816197" cy="4187952"/>
          </a:xfrm>
          <a:custGeom>
            <a:avLst/>
            <a:gdLst>
              <a:gd name="connsiteX0" fmla="*/ 0 w 1816197"/>
              <a:gd name="connsiteY0" fmla="*/ 181620 h 4187952"/>
              <a:gd name="connsiteX1" fmla="*/ 53195 w 1816197"/>
              <a:gd name="connsiteY1" fmla="*/ 53195 h 4187952"/>
              <a:gd name="connsiteX2" fmla="*/ 181620 w 1816197"/>
              <a:gd name="connsiteY2" fmla="*/ 0 h 4187952"/>
              <a:gd name="connsiteX3" fmla="*/ 1634577 w 1816197"/>
              <a:gd name="connsiteY3" fmla="*/ 0 h 4187952"/>
              <a:gd name="connsiteX4" fmla="*/ 1763002 w 1816197"/>
              <a:gd name="connsiteY4" fmla="*/ 53195 h 4187952"/>
              <a:gd name="connsiteX5" fmla="*/ 1816197 w 1816197"/>
              <a:gd name="connsiteY5" fmla="*/ 181620 h 4187952"/>
              <a:gd name="connsiteX6" fmla="*/ 1816197 w 1816197"/>
              <a:gd name="connsiteY6" fmla="*/ 4006332 h 4187952"/>
              <a:gd name="connsiteX7" fmla="*/ 1763002 w 1816197"/>
              <a:gd name="connsiteY7" fmla="*/ 4134757 h 4187952"/>
              <a:gd name="connsiteX8" fmla="*/ 1634577 w 1816197"/>
              <a:gd name="connsiteY8" fmla="*/ 4187952 h 4187952"/>
              <a:gd name="connsiteX9" fmla="*/ 181620 w 1816197"/>
              <a:gd name="connsiteY9" fmla="*/ 4187952 h 4187952"/>
              <a:gd name="connsiteX10" fmla="*/ 53195 w 1816197"/>
              <a:gd name="connsiteY10" fmla="*/ 4134757 h 4187952"/>
              <a:gd name="connsiteX11" fmla="*/ 0 w 1816197"/>
              <a:gd name="connsiteY11" fmla="*/ 4006332 h 4187952"/>
              <a:gd name="connsiteX12" fmla="*/ 0 w 1816197"/>
              <a:gd name="connsiteY12" fmla="*/ 181620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6197" h="4187952">
                <a:moveTo>
                  <a:pt x="0" y="181620"/>
                </a:moveTo>
                <a:cubicBezTo>
                  <a:pt x="0" y="133451"/>
                  <a:pt x="19135" y="87256"/>
                  <a:pt x="53195" y="53195"/>
                </a:cubicBezTo>
                <a:cubicBezTo>
                  <a:pt x="87255" y="19135"/>
                  <a:pt x="133451" y="0"/>
                  <a:pt x="181620" y="0"/>
                </a:cubicBezTo>
                <a:lnTo>
                  <a:pt x="1634577" y="0"/>
                </a:lnTo>
                <a:cubicBezTo>
                  <a:pt x="1682746" y="0"/>
                  <a:pt x="1728941" y="19135"/>
                  <a:pt x="1763002" y="53195"/>
                </a:cubicBezTo>
                <a:cubicBezTo>
                  <a:pt x="1797062" y="87255"/>
                  <a:pt x="1816197" y="133451"/>
                  <a:pt x="1816197" y="181620"/>
                </a:cubicBezTo>
                <a:lnTo>
                  <a:pt x="1816197" y="4006332"/>
                </a:lnTo>
                <a:cubicBezTo>
                  <a:pt x="1816197" y="4054501"/>
                  <a:pt x="1797062" y="4100696"/>
                  <a:pt x="1763002" y="4134757"/>
                </a:cubicBezTo>
                <a:cubicBezTo>
                  <a:pt x="1728942" y="4168817"/>
                  <a:pt x="1682746" y="4187952"/>
                  <a:pt x="1634577" y="4187952"/>
                </a:cubicBezTo>
                <a:lnTo>
                  <a:pt x="181620" y="4187952"/>
                </a:lnTo>
                <a:cubicBezTo>
                  <a:pt x="133451" y="4187952"/>
                  <a:pt x="87256" y="4168817"/>
                  <a:pt x="53195" y="4134757"/>
                </a:cubicBezTo>
                <a:cubicBezTo>
                  <a:pt x="19135" y="4100697"/>
                  <a:pt x="0" y="4054501"/>
                  <a:pt x="0" y="4006332"/>
                </a:cubicBezTo>
                <a:lnTo>
                  <a:pt x="0" y="18162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plastic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71305" tIns="171305" rIns="171305" bIns="171305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تسریع رشد</a:t>
            </a:r>
            <a:endParaRPr lang="fa-IR" sz="3100" kern="1200" dirty="0">
              <a:cs typeface="B Za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747420" y="530352"/>
            <a:ext cx="1816197" cy="4187952"/>
          </a:xfrm>
          <a:custGeom>
            <a:avLst/>
            <a:gdLst>
              <a:gd name="connsiteX0" fmla="*/ 0 w 1816197"/>
              <a:gd name="connsiteY0" fmla="*/ 181620 h 4187952"/>
              <a:gd name="connsiteX1" fmla="*/ 53195 w 1816197"/>
              <a:gd name="connsiteY1" fmla="*/ 53195 h 4187952"/>
              <a:gd name="connsiteX2" fmla="*/ 181620 w 1816197"/>
              <a:gd name="connsiteY2" fmla="*/ 0 h 4187952"/>
              <a:gd name="connsiteX3" fmla="*/ 1634577 w 1816197"/>
              <a:gd name="connsiteY3" fmla="*/ 0 h 4187952"/>
              <a:gd name="connsiteX4" fmla="*/ 1763002 w 1816197"/>
              <a:gd name="connsiteY4" fmla="*/ 53195 h 4187952"/>
              <a:gd name="connsiteX5" fmla="*/ 1816197 w 1816197"/>
              <a:gd name="connsiteY5" fmla="*/ 181620 h 4187952"/>
              <a:gd name="connsiteX6" fmla="*/ 1816197 w 1816197"/>
              <a:gd name="connsiteY6" fmla="*/ 4006332 h 4187952"/>
              <a:gd name="connsiteX7" fmla="*/ 1763002 w 1816197"/>
              <a:gd name="connsiteY7" fmla="*/ 4134757 h 4187952"/>
              <a:gd name="connsiteX8" fmla="*/ 1634577 w 1816197"/>
              <a:gd name="connsiteY8" fmla="*/ 4187952 h 4187952"/>
              <a:gd name="connsiteX9" fmla="*/ 181620 w 1816197"/>
              <a:gd name="connsiteY9" fmla="*/ 4187952 h 4187952"/>
              <a:gd name="connsiteX10" fmla="*/ 53195 w 1816197"/>
              <a:gd name="connsiteY10" fmla="*/ 4134757 h 4187952"/>
              <a:gd name="connsiteX11" fmla="*/ 0 w 1816197"/>
              <a:gd name="connsiteY11" fmla="*/ 4006332 h 4187952"/>
              <a:gd name="connsiteX12" fmla="*/ 0 w 1816197"/>
              <a:gd name="connsiteY12" fmla="*/ 181620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6197" h="4187952">
                <a:moveTo>
                  <a:pt x="0" y="181620"/>
                </a:moveTo>
                <a:cubicBezTo>
                  <a:pt x="0" y="133451"/>
                  <a:pt x="19135" y="87256"/>
                  <a:pt x="53195" y="53195"/>
                </a:cubicBezTo>
                <a:cubicBezTo>
                  <a:pt x="87255" y="19135"/>
                  <a:pt x="133451" y="0"/>
                  <a:pt x="181620" y="0"/>
                </a:cubicBezTo>
                <a:lnTo>
                  <a:pt x="1634577" y="0"/>
                </a:lnTo>
                <a:cubicBezTo>
                  <a:pt x="1682746" y="0"/>
                  <a:pt x="1728941" y="19135"/>
                  <a:pt x="1763002" y="53195"/>
                </a:cubicBezTo>
                <a:cubicBezTo>
                  <a:pt x="1797062" y="87255"/>
                  <a:pt x="1816197" y="133451"/>
                  <a:pt x="1816197" y="181620"/>
                </a:cubicBezTo>
                <a:lnTo>
                  <a:pt x="1816197" y="4006332"/>
                </a:lnTo>
                <a:cubicBezTo>
                  <a:pt x="1816197" y="4054501"/>
                  <a:pt x="1797062" y="4100696"/>
                  <a:pt x="1763002" y="4134757"/>
                </a:cubicBezTo>
                <a:cubicBezTo>
                  <a:pt x="1728942" y="4168817"/>
                  <a:pt x="1682746" y="4187952"/>
                  <a:pt x="1634577" y="4187952"/>
                </a:cubicBezTo>
                <a:lnTo>
                  <a:pt x="181620" y="4187952"/>
                </a:lnTo>
                <a:cubicBezTo>
                  <a:pt x="133451" y="4187952"/>
                  <a:pt x="87256" y="4168817"/>
                  <a:pt x="53195" y="4134757"/>
                </a:cubicBezTo>
                <a:cubicBezTo>
                  <a:pt x="19135" y="4100697"/>
                  <a:pt x="0" y="4054501"/>
                  <a:pt x="0" y="4006332"/>
                </a:cubicBezTo>
                <a:lnTo>
                  <a:pt x="0" y="18162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plastic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71305" tIns="171305" rIns="171305" bIns="171305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تربیت مدیران چندبعدی</a:t>
            </a:r>
            <a:endParaRPr lang="fa-IR" sz="3100" kern="1200" dirty="0">
              <a:cs typeface="B Zar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868739" y="530352"/>
            <a:ext cx="1816197" cy="4187952"/>
          </a:xfrm>
          <a:custGeom>
            <a:avLst/>
            <a:gdLst>
              <a:gd name="connsiteX0" fmla="*/ 0 w 1816197"/>
              <a:gd name="connsiteY0" fmla="*/ 181620 h 4187952"/>
              <a:gd name="connsiteX1" fmla="*/ 53195 w 1816197"/>
              <a:gd name="connsiteY1" fmla="*/ 53195 h 4187952"/>
              <a:gd name="connsiteX2" fmla="*/ 181620 w 1816197"/>
              <a:gd name="connsiteY2" fmla="*/ 0 h 4187952"/>
              <a:gd name="connsiteX3" fmla="*/ 1634577 w 1816197"/>
              <a:gd name="connsiteY3" fmla="*/ 0 h 4187952"/>
              <a:gd name="connsiteX4" fmla="*/ 1763002 w 1816197"/>
              <a:gd name="connsiteY4" fmla="*/ 53195 h 4187952"/>
              <a:gd name="connsiteX5" fmla="*/ 1816197 w 1816197"/>
              <a:gd name="connsiteY5" fmla="*/ 181620 h 4187952"/>
              <a:gd name="connsiteX6" fmla="*/ 1816197 w 1816197"/>
              <a:gd name="connsiteY6" fmla="*/ 4006332 h 4187952"/>
              <a:gd name="connsiteX7" fmla="*/ 1763002 w 1816197"/>
              <a:gd name="connsiteY7" fmla="*/ 4134757 h 4187952"/>
              <a:gd name="connsiteX8" fmla="*/ 1634577 w 1816197"/>
              <a:gd name="connsiteY8" fmla="*/ 4187952 h 4187952"/>
              <a:gd name="connsiteX9" fmla="*/ 181620 w 1816197"/>
              <a:gd name="connsiteY9" fmla="*/ 4187952 h 4187952"/>
              <a:gd name="connsiteX10" fmla="*/ 53195 w 1816197"/>
              <a:gd name="connsiteY10" fmla="*/ 4134757 h 4187952"/>
              <a:gd name="connsiteX11" fmla="*/ 0 w 1816197"/>
              <a:gd name="connsiteY11" fmla="*/ 4006332 h 4187952"/>
              <a:gd name="connsiteX12" fmla="*/ 0 w 1816197"/>
              <a:gd name="connsiteY12" fmla="*/ 181620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6197" h="4187952">
                <a:moveTo>
                  <a:pt x="0" y="181620"/>
                </a:moveTo>
                <a:cubicBezTo>
                  <a:pt x="0" y="133451"/>
                  <a:pt x="19135" y="87256"/>
                  <a:pt x="53195" y="53195"/>
                </a:cubicBezTo>
                <a:cubicBezTo>
                  <a:pt x="87255" y="19135"/>
                  <a:pt x="133451" y="0"/>
                  <a:pt x="181620" y="0"/>
                </a:cubicBezTo>
                <a:lnTo>
                  <a:pt x="1634577" y="0"/>
                </a:lnTo>
                <a:cubicBezTo>
                  <a:pt x="1682746" y="0"/>
                  <a:pt x="1728941" y="19135"/>
                  <a:pt x="1763002" y="53195"/>
                </a:cubicBezTo>
                <a:cubicBezTo>
                  <a:pt x="1797062" y="87255"/>
                  <a:pt x="1816197" y="133451"/>
                  <a:pt x="1816197" y="181620"/>
                </a:cubicBezTo>
                <a:lnTo>
                  <a:pt x="1816197" y="4006332"/>
                </a:lnTo>
                <a:cubicBezTo>
                  <a:pt x="1816197" y="4054501"/>
                  <a:pt x="1797062" y="4100696"/>
                  <a:pt x="1763002" y="4134757"/>
                </a:cubicBezTo>
                <a:cubicBezTo>
                  <a:pt x="1728942" y="4168817"/>
                  <a:pt x="1682746" y="4187952"/>
                  <a:pt x="1634577" y="4187952"/>
                </a:cubicBezTo>
                <a:lnTo>
                  <a:pt x="181620" y="4187952"/>
                </a:lnTo>
                <a:cubicBezTo>
                  <a:pt x="133451" y="4187952"/>
                  <a:pt x="87256" y="4168817"/>
                  <a:pt x="53195" y="4134757"/>
                </a:cubicBezTo>
                <a:cubicBezTo>
                  <a:pt x="19135" y="4100697"/>
                  <a:pt x="0" y="4054501"/>
                  <a:pt x="0" y="4006332"/>
                </a:cubicBezTo>
                <a:lnTo>
                  <a:pt x="0" y="18162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plastic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71305" tIns="171305" rIns="171305" bIns="171305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cs typeface="B Zar" pitchFamily="2" charset="-78"/>
              </a:rPr>
              <a:t>تسهیل ارزیابی عملکرد</a:t>
            </a:r>
            <a:endParaRPr lang="en-US" sz="31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مزایای محوری تبدیل‌شدن به هلدینگ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500884" y="530352"/>
            <a:ext cx="4187952" cy="4187952"/>
          </a:xfrm>
          <a:custGeom>
            <a:avLst/>
            <a:gdLst>
              <a:gd name="connsiteX0" fmla="*/ 0 w 4187952"/>
              <a:gd name="connsiteY0" fmla="*/ 2093976 h 4187952"/>
              <a:gd name="connsiteX1" fmla="*/ 613314 w 4187952"/>
              <a:gd name="connsiteY1" fmla="*/ 613312 h 4187952"/>
              <a:gd name="connsiteX2" fmla="*/ 2093980 w 4187952"/>
              <a:gd name="connsiteY2" fmla="*/ 3 h 4187952"/>
              <a:gd name="connsiteX3" fmla="*/ 3574644 w 4187952"/>
              <a:gd name="connsiteY3" fmla="*/ 613317 h 4187952"/>
              <a:gd name="connsiteX4" fmla="*/ 4187953 w 4187952"/>
              <a:gd name="connsiteY4" fmla="*/ 2093983 h 4187952"/>
              <a:gd name="connsiteX5" fmla="*/ 3574641 w 4187952"/>
              <a:gd name="connsiteY5" fmla="*/ 3574648 h 4187952"/>
              <a:gd name="connsiteX6" fmla="*/ 2093976 w 4187952"/>
              <a:gd name="connsiteY6" fmla="*/ 4187959 h 4187952"/>
              <a:gd name="connsiteX7" fmla="*/ 613311 w 4187952"/>
              <a:gd name="connsiteY7" fmla="*/ 3574646 h 4187952"/>
              <a:gd name="connsiteX8" fmla="*/ 1 w 4187952"/>
              <a:gd name="connsiteY8" fmla="*/ 2093980 h 4187952"/>
              <a:gd name="connsiteX9" fmla="*/ 0 w 4187952"/>
              <a:gd name="connsiteY9" fmla="*/ 2093976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7952" h="4187952">
                <a:moveTo>
                  <a:pt x="0" y="2093976"/>
                </a:moveTo>
                <a:cubicBezTo>
                  <a:pt x="1" y="1538619"/>
                  <a:pt x="220616" y="1006008"/>
                  <a:pt x="613314" y="613312"/>
                </a:cubicBezTo>
                <a:cubicBezTo>
                  <a:pt x="1006011" y="220616"/>
                  <a:pt x="1538623" y="2"/>
                  <a:pt x="2093980" y="3"/>
                </a:cubicBezTo>
                <a:cubicBezTo>
                  <a:pt x="2649337" y="4"/>
                  <a:pt x="3181948" y="220619"/>
                  <a:pt x="3574644" y="613317"/>
                </a:cubicBezTo>
                <a:cubicBezTo>
                  <a:pt x="3967340" y="1006014"/>
                  <a:pt x="4187954" y="1538626"/>
                  <a:pt x="4187953" y="2093983"/>
                </a:cubicBezTo>
                <a:cubicBezTo>
                  <a:pt x="4187953" y="2649340"/>
                  <a:pt x="3967338" y="3181951"/>
                  <a:pt x="3574641" y="3574648"/>
                </a:cubicBezTo>
                <a:cubicBezTo>
                  <a:pt x="3181944" y="3967345"/>
                  <a:pt x="2649333" y="4187959"/>
                  <a:pt x="2093976" y="4187959"/>
                </a:cubicBezTo>
                <a:cubicBezTo>
                  <a:pt x="1538619" y="4187959"/>
                  <a:pt x="1006008" y="3967344"/>
                  <a:pt x="613311" y="3574646"/>
                </a:cubicBezTo>
                <a:cubicBezTo>
                  <a:pt x="220615" y="3181949"/>
                  <a:pt x="0" y="2649337"/>
                  <a:pt x="1" y="2093980"/>
                </a:cubicBezTo>
                <a:cubicBezTo>
                  <a:pt x="1" y="2093979"/>
                  <a:pt x="0" y="2093977"/>
                  <a:pt x="0" y="2093976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1699" tIns="308965" rIns="1461700" bIns="3449931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/>
              <a:t>کاهش ریسک</a:t>
            </a:r>
            <a:endParaRPr lang="fa-IR" sz="14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3024378" y="1577339"/>
            <a:ext cx="3140964" cy="3140964"/>
          </a:xfrm>
          <a:custGeom>
            <a:avLst/>
            <a:gdLst>
              <a:gd name="connsiteX0" fmla="*/ 0 w 3140964"/>
              <a:gd name="connsiteY0" fmla="*/ 1570482 h 3140964"/>
              <a:gd name="connsiteX1" fmla="*/ 459985 w 3140964"/>
              <a:gd name="connsiteY1" fmla="*/ 459984 h 3140964"/>
              <a:gd name="connsiteX2" fmla="*/ 1570485 w 3140964"/>
              <a:gd name="connsiteY2" fmla="*/ 2 h 3140964"/>
              <a:gd name="connsiteX3" fmla="*/ 2680983 w 3140964"/>
              <a:gd name="connsiteY3" fmla="*/ 459987 h 3140964"/>
              <a:gd name="connsiteX4" fmla="*/ 3140965 w 3140964"/>
              <a:gd name="connsiteY4" fmla="*/ 1570487 h 3140964"/>
              <a:gd name="connsiteX5" fmla="*/ 2680981 w 3140964"/>
              <a:gd name="connsiteY5" fmla="*/ 2680986 h 3140964"/>
              <a:gd name="connsiteX6" fmla="*/ 1570482 w 3140964"/>
              <a:gd name="connsiteY6" fmla="*/ 3140969 h 3140964"/>
              <a:gd name="connsiteX7" fmla="*/ 459983 w 3140964"/>
              <a:gd name="connsiteY7" fmla="*/ 2680985 h 3140964"/>
              <a:gd name="connsiteX8" fmla="*/ 0 w 3140964"/>
              <a:gd name="connsiteY8" fmla="*/ 1570486 h 3140964"/>
              <a:gd name="connsiteX9" fmla="*/ 0 w 3140964"/>
              <a:gd name="connsiteY9" fmla="*/ 1570482 h 314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40964" h="3140964">
                <a:moveTo>
                  <a:pt x="0" y="1570482"/>
                </a:moveTo>
                <a:cubicBezTo>
                  <a:pt x="0" y="1153964"/>
                  <a:pt x="165462" y="754506"/>
                  <a:pt x="459985" y="459984"/>
                </a:cubicBezTo>
                <a:cubicBezTo>
                  <a:pt x="754508" y="165462"/>
                  <a:pt x="1153967" y="1"/>
                  <a:pt x="1570485" y="2"/>
                </a:cubicBezTo>
                <a:cubicBezTo>
                  <a:pt x="1987003" y="2"/>
                  <a:pt x="2386461" y="165464"/>
                  <a:pt x="2680983" y="459987"/>
                </a:cubicBezTo>
                <a:cubicBezTo>
                  <a:pt x="2975505" y="754510"/>
                  <a:pt x="3140966" y="1153969"/>
                  <a:pt x="3140965" y="1570487"/>
                </a:cubicBezTo>
                <a:cubicBezTo>
                  <a:pt x="3140965" y="1987005"/>
                  <a:pt x="2975504" y="2386463"/>
                  <a:pt x="2680981" y="2680986"/>
                </a:cubicBezTo>
                <a:cubicBezTo>
                  <a:pt x="2386458" y="2975509"/>
                  <a:pt x="1987000" y="3140969"/>
                  <a:pt x="1570482" y="3140969"/>
                </a:cubicBezTo>
                <a:cubicBezTo>
                  <a:pt x="1153964" y="3140969"/>
                  <a:pt x="754506" y="2975507"/>
                  <a:pt x="459983" y="2680985"/>
                </a:cubicBezTo>
                <a:cubicBezTo>
                  <a:pt x="165461" y="2386462"/>
                  <a:pt x="0" y="1987004"/>
                  <a:pt x="0" y="1570486"/>
                </a:cubicBezTo>
                <a:lnTo>
                  <a:pt x="0" y="157048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8205" tIns="295879" rIns="938206" bIns="2455291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smtClean="0"/>
              <a:t>تفکیک حقوقی </a:t>
            </a:r>
            <a:endParaRPr lang="fa-IR" sz="1400" kern="1200"/>
          </a:p>
        </p:txBody>
      </p:sp>
      <p:sp>
        <p:nvSpPr>
          <p:cNvPr id="8" name="Freeform 7"/>
          <p:cNvSpPr/>
          <p:nvPr/>
        </p:nvSpPr>
        <p:spPr>
          <a:xfrm>
            <a:off x="3547872" y="2624328"/>
            <a:ext cx="2093976" cy="2093976"/>
          </a:xfrm>
          <a:custGeom>
            <a:avLst/>
            <a:gdLst>
              <a:gd name="connsiteX0" fmla="*/ 0 w 2093976"/>
              <a:gd name="connsiteY0" fmla="*/ 1046988 h 2093976"/>
              <a:gd name="connsiteX1" fmla="*/ 306657 w 2093976"/>
              <a:gd name="connsiteY1" fmla="*/ 306656 h 2093976"/>
              <a:gd name="connsiteX2" fmla="*/ 1046990 w 2093976"/>
              <a:gd name="connsiteY2" fmla="*/ 1 h 2093976"/>
              <a:gd name="connsiteX3" fmla="*/ 1787322 w 2093976"/>
              <a:gd name="connsiteY3" fmla="*/ 306658 h 2093976"/>
              <a:gd name="connsiteX4" fmla="*/ 2093977 w 2093976"/>
              <a:gd name="connsiteY4" fmla="*/ 1046991 h 2093976"/>
              <a:gd name="connsiteX5" fmla="*/ 1787321 w 2093976"/>
              <a:gd name="connsiteY5" fmla="*/ 1787324 h 2093976"/>
              <a:gd name="connsiteX6" fmla="*/ 1046988 w 2093976"/>
              <a:gd name="connsiteY6" fmla="*/ 2093979 h 2093976"/>
              <a:gd name="connsiteX7" fmla="*/ 306656 w 2093976"/>
              <a:gd name="connsiteY7" fmla="*/ 1787323 h 2093976"/>
              <a:gd name="connsiteX8" fmla="*/ 1 w 2093976"/>
              <a:gd name="connsiteY8" fmla="*/ 1046990 h 2093976"/>
              <a:gd name="connsiteX9" fmla="*/ 0 w 2093976"/>
              <a:gd name="connsiteY9" fmla="*/ 1046988 h 209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3976" h="2093976">
                <a:moveTo>
                  <a:pt x="0" y="1046988"/>
                </a:moveTo>
                <a:cubicBezTo>
                  <a:pt x="0" y="769309"/>
                  <a:pt x="110308" y="503004"/>
                  <a:pt x="306657" y="306656"/>
                </a:cubicBezTo>
                <a:cubicBezTo>
                  <a:pt x="503006" y="110308"/>
                  <a:pt x="769311" y="1"/>
                  <a:pt x="1046990" y="1"/>
                </a:cubicBezTo>
                <a:cubicBezTo>
                  <a:pt x="1324669" y="1"/>
                  <a:pt x="1590974" y="110309"/>
                  <a:pt x="1787322" y="306658"/>
                </a:cubicBezTo>
                <a:cubicBezTo>
                  <a:pt x="1983670" y="503007"/>
                  <a:pt x="2093977" y="769312"/>
                  <a:pt x="2093977" y="1046991"/>
                </a:cubicBezTo>
                <a:cubicBezTo>
                  <a:pt x="2093977" y="1324670"/>
                  <a:pt x="1983670" y="1590975"/>
                  <a:pt x="1787321" y="1787324"/>
                </a:cubicBezTo>
                <a:cubicBezTo>
                  <a:pt x="1590973" y="1983672"/>
                  <a:pt x="1324667" y="2093980"/>
                  <a:pt x="1046988" y="2093979"/>
                </a:cubicBezTo>
                <a:cubicBezTo>
                  <a:pt x="769309" y="2093979"/>
                  <a:pt x="503004" y="1983671"/>
                  <a:pt x="306656" y="1787323"/>
                </a:cubicBezTo>
                <a:cubicBezTo>
                  <a:pt x="110308" y="1590974"/>
                  <a:pt x="1" y="1324669"/>
                  <a:pt x="1" y="1046990"/>
                </a:cubicBezTo>
                <a:cubicBezTo>
                  <a:pt x="1" y="1046989"/>
                  <a:pt x="0" y="1046989"/>
                  <a:pt x="0" y="104698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6223" tIns="623062" rIns="406225" bIns="623062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/>
              <a:t>کنترل با مالکیت محدود </a:t>
            </a:r>
            <a:endParaRPr lang="en-US" sz="14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کنترل با مالکیت محدود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02920" y="530352"/>
            <a:ext cx="8183880" cy="4187952"/>
          </a:xfrm>
          <a:custGeom>
            <a:avLst/>
            <a:gdLst>
              <a:gd name="connsiteX0" fmla="*/ 0 w 8183880"/>
              <a:gd name="connsiteY0" fmla="*/ 355976 h 4187952"/>
              <a:gd name="connsiteX1" fmla="*/ 104263 w 8183880"/>
              <a:gd name="connsiteY1" fmla="*/ 104263 h 4187952"/>
              <a:gd name="connsiteX2" fmla="*/ 355976 w 8183880"/>
              <a:gd name="connsiteY2" fmla="*/ 0 h 4187952"/>
              <a:gd name="connsiteX3" fmla="*/ 7827904 w 8183880"/>
              <a:gd name="connsiteY3" fmla="*/ 0 h 4187952"/>
              <a:gd name="connsiteX4" fmla="*/ 8079617 w 8183880"/>
              <a:gd name="connsiteY4" fmla="*/ 104263 h 4187952"/>
              <a:gd name="connsiteX5" fmla="*/ 8183880 w 8183880"/>
              <a:gd name="connsiteY5" fmla="*/ 355976 h 4187952"/>
              <a:gd name="connsiteX6" fmla="*/ 8183880 w 8183880"/>
              <a:gd name="connsiteY6" fmla="*/ 3831976 h 4187952"/>
              <a:gd name="connsiteX7" fmla="*/ 8079617 w 8183880"/>
              <a:gd name="connsiteY7" fmla="*/ 4083689 h 4187952"/>
              <a:gd name="connsiteX8" fmla="*/ 7827904 w 8183880"/>
              <a:gd name="connsiteY8" fmla="*/ 4187952 h 4187952"/>
              <a:gd name="connsiteX9" fmla="*/ 355976 w 8183880"/>
              <a:gd name="connsiteY9" fmla="*/ 4187952 h 4187952"/>
              <a:gd name="connsiteX10" fmla="*/ 104263 w 8183880"/>
              <a:gd name="connsiteY10" fmla="*/ 4083689 h 4187952"/>
              <a:gd name="connsiteX11" fmla="*/ 0 w 8183880"/>
              <a:gd name="connsiteY11" fmla="*/ 3831976 h 4187952"/>
              <a:gd name="connsiteX12" fmla="*/ 0 w 8183880"/>
              <a:gd name="connsiteY12" fmla="*/ 355976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187952">
                <a:moveTo>
                  <a:pt x="0" y="355976"/>
                </a:moveTo>
                <a:cubicBezTo>
                  <a:pt x="0" y="261565"/>
                  <a:pt x="37505" y="171021"/>
                  <a:pt x="104263" y="104263"/>
                </a:cubicBezTo>
                <a:cubicBezTo>
                  <a:pt x="171022" y="37505"/>
                  <a:pt x="261566" y="0"/>
                  <a:pt x="355976" y="0"/>
                </a:cubicBezTo>
                <a:lnTo>
                  <a:pt x="7827904" y="0"/>
                </a:lnTo>
                <a:cubicBezTo>
                  <a:pt x="7922315" y="0"/>
                  <a:pt x="8012859" y="37505"/>
                  <a:pt x="8079617" y="104263"/>
                </a:cubicBezTo>
                <a:cubicBezTo>
                  <a:pt x="8146375" y="171022"/>
                  <a:pt x="8183880" y="261566"/>
                  <a:pt x="8183880" y="355976"/>
                </a:cubicBezTo>
                <a:lnTo>
                  <a:pt x="8183880" y="3831976"/>
                </a:lnTo>
                <a:cubicBezTo>
                  <a:pt x="8183880" y="3926387"/>
                  <a:pt x="8146375" y="4016931"/>
                  <a:pt x="8079617" y="4083689"/>
                </a:cubicBezTo>
                <a:cubicBezTo>
                  <a:pt x="8012859" y="4150447"/>
                  <a:pt x="7922315" y="4187952"/>
                  <a:pt x="7827904" y="4187952"/>
                </a:cubicBezTo>
                <a:lnTo>
                  <a:pt x="355976" y="4187952"/>
                </a:lnTo>
                <a:cubicBezTo>
                  <a:pt x="261565" y="4187952"/>
                  <a:pt x="171021" y="4150447"/>
                  <a:pt x="104263" y="4083689"/>
                </a:cubicBezTo>
                <a:cubicBezTo>
                  <a:pt x="37505" y="4016930"/>
                  <a:pt x="0" y="3926387"/>
                  <a:pt x="0" y="3831976"/>
                </a:cubicBezTo>
                <a:lnTo>
                  <a:pt x="0" y="355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132" tIns="207132" rIns="207132" bIns="3354578" numCol="1" spcCol="1270" anchor="t" anchorCtr="0">
            <a:noAutofit/>
          </a:bodyPr>
          <a:lstStyle/>
          <a:p>
            <a:pPr lvl="0" algn="r" defTabSz="1200150" rtl="1"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Mitra" pitchFamily="2" charset="-78"/>
              </a:rPr>
              <a:t>جهت کنترل سایر شرکت‌ها نیازی به در اختیار داشتن اکثریت سهام نیست.</a:t>
            </a:r>
            <a:endParaRPr lang="en-US" sz="2700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07517" y="1577340"/>
            <a:ext cx="7774686" cy="2931566"/>
          </a:xfrm>
          <a:custGeom>
            <a:avLst/>
            <a:gdLst>
              <a:gd name="connsiteX0" fmla="*/ 0 w 7774686"/>
              <a:gd name="connsiteY0" fmla="*/ 307814 h 2931566"/>
              <a:gd name="connsiteX1" fmla="*/ 90157 w 7774686"/>
              <a:gd name="connsiteY1" fmla="*/ 90157 h 2931566"/>
              <a:gd name="connsiteX2" fmla="*/ 307815 w 7774686"/>
              <a:gd name="connsiteY2" fmla="*/ 1 h 2931566"/>
              <a:gd name="connsiteX3" fmla="*/ 7466872 w 7774686"/>
              <a:gd name="connsiteY3" fmla="*/ 0 h 2931566"/>
              <a:gd name="connsiteX4" fmla="*/ 7684529 w 7774686"/>
              <a:gd name="connsiteY4" fmla="*/ 90157 h 2931566"/>
              <a:gd name="connsiteX5" fmla="*/ 7774685 w 7774686"/>
              <a:gd name="connsiteY5" fmla="*/ 307815 h 2931566"/>
              <a:gd name="connsiteX6" fmla="*/ 7774686 w 7774686"/>
              <a:gd name="connsiteY6" fmla="*/ 2623752 h 2931566"/>
              <a:gd name="connsiteX7" fmla="*/ 7684529 w 7774686"/>
              <a:gd name="connsiteY7" fmla="*/ 2841409 h 2931566"/>
              <a:gd name="connsiteX8" fmla="*/ 7466872 w 7774686"/>
              <a:gd name="connsiteY8" fmla="*/ 2931566 h 2931566"/>
              <a:gd name="connsiteX9" fmla="*/ 307814 w 7774686"/>
              <a:gd name="connsiteY9" fmla="*/ 2931566 h 2931566"/>
              <a:gd name="connsiteX10" fmla="*/ 90157 w 7774686"/>
              <a:gd name="connsiteY10" fmla="*/ 2841409 h 2931566"/>
              <a:gd name="connsiteX11" fmla="*/ 1 w 7774686"/>
              <a:gd name="connsiteY11" fmla="*/ 2623751 h 2931566"/>
              <a:gd name="connsiteX12" fmla="*/ 0 w 7774686"/>
              <a:gd name="connsiteY12" fmla="*/ 307814 h 293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4686" h="2931566">
                <a:moveTo>
                  <a:pt x="0" y="307814"/>
                </a:moveTo>
                <a:cubicBezTo>
                  <a:pt x="0" y="226177"/>
                  <a:pt x="32431" y="147883"/>
                  <a:pt x="90157" y="90157"/>
                </a:cubicBezTo>
                <a:cubicBezTo>
                  <a:pt x="147883" y="32431"/>
                  <a:pt x="226177" y="1"/>
                  <a:pt x="307815" y="1"/>
                </a:cubicBezTo>
                <a:lnTo>
                  <a:pt x="7466872" y="0"/>
                </a:lnTo>
                <a:cubicBezTo>
                  <a:pt x="7548509" y="0"/>
                  <a:pt x="7626803" y="32431"/>
                  <a:pt x="7684529" y="90157"/>
                </a:cubicBezTo>
                <a:cubicBezTo>
                  <a:pt x="7742255" y="147883"/>
                  <a:pt x="7774685" y="226177"/>
                  <a:pt x="7774685" y="307815"/>
                </a:cubicBezTo>
                <a:cubicBezTo>
                  <a:pt x="7774685" y="1079794"/>
                  <a:pt x="7774686" y="1851773"/>
                  <a:pt x="7774686" y="2623752"/>
                </a:cubicBezTo>
                <a:cubicBezTo>
                  <a:pt x="7774686" y="2705389"/>
                  <a:pt x="7742256" y="2783683"/>
                  <a:pt x="7684529" y="2841409"/>
                </a:cubicBezTo>
                <a:cubicBezTo>
                  <a:pt x="7626803" y="2899135"/>
                  <a:pt x="7548509" y="2931566"/>
                  <a:pt x="7466872" y="2931566"/>
                </a:cubicBezTo>
                <a:lnTo>
                  <a:pt x="307814" y="2931566"/>
                </a:lnTo>
                <a:cubicBezTo>
                  <a:pt x="226177" y="2931566"/>
                  <a:pt x="147883" y="2899136"/>
                  <a:pt x="90157" y="2841409"/>
                </a:cubicBezTo>
                <a:cubicBezTo>
                  <a:pt x="32431" y="2783683"/>
                  <a:pt x="0" y="2705389"/>
                  <a:pt x="1" y="2623751"/>
                </a:cubicBezTo>
                <a:cubicBezTo>
                  <a:pt x="1" y="1851772"/>
                  <a:pt x="0" y="1079793"/>
                  <a:pt x="0" y="307814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026" tIns="193026" rIns="193026" bIns="1951701" numCol="1" spcCol="1270" anchor="t" anchorCtr="0">
            <a:noAutofit/>
          </a:bodyPr>
          <a:lstStyle/>
          <a:p>
            <a:pPr lvl="0" algn="r" defTabSz="1200150" rtl="1"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Mitra" pitchFamily="2" charset="-78"/>
              </a:rPr>
              <a:t>در اغلب موارد با بیش از 25% سهام می‌توان کنترل شرکت را در دست گرفت.</a:t>
            </a:r>
            <a:endParaRPr lang="en-US" sz="2700" kern="1200" dirty="0">
              <a:cs typeface="B Mitr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912114" y="2624328"/>
            <a:ext cx="7365492" cy="1675180"/>
          </a:xfrm>
          <a:custGeom>
            <a:avLst/>
            <a:gdLst>
              <a:gd name="connsiteX0" fmla="*/ 0 w 7365492"/>
              <a:gd name="connsiteY0" fmla="*/ 175894 h 1675180"/>
              <a:gd name="connsiteX1" fmla="*/ 51518 w 7365492"/>
              <a:gd name="connsiteY1" fmla="*/ 51518 h 1675180"/>
              <a:gd name="connsiteX2" fmla="*/ 175894 w 7365492"/>
              <a:gd name="connsiteY2" fmla="*/ 0 h 1675180"/>
              <a:gd name="connsiteX3" fmla="*/ 7189598 w 7365492"/>
              <a:gd name="connsiteY3" fmla="*/ 0 h 1675180"/>
              <a:gd name="connsiteX4" fmla="*/ 7313974 w 7365492"/>
              <a:gd name="connsiteY4" fmla="*/ 51518 h 1675180"/>
              <a:gd name="connsiteX5" fmla="*/ 7365492 w 7365492"/>
              <a:gd name="connsiteY5" fmla="*/ 175894 h 1675180"/>
              <a:gd name="connsiteX6" fmla="*/ 7365492 w 7365492"/>
              <a:gd name="connsiteY6" fmla="*/ 1499286 h 1675180"/>
              <a:gd name="connsiteX7" fmla="*/ 7313974 w 7365492"/>
              <a:gd name="connsiteY7" fmla="*/ 1623662 h 1675180"/>
              <a:gd name="connsiteX8" fmla="*/ 7189598 w 7365492"/>
              <a:gd name="connsiteY8" fmla="*/ 1675180 h 1675180"/>
              <a:gd name="connsiteX9" fmla="*/ 175894 w 7365492"/>
              <a:gd name="connsiteY9" fmla="*/ 1675180 h 1675180"/>
              <a:gd name="connsiteX10" fmla="*/ 51518 w 7365492"/>
              <a:gd name="connsiteY10" fmla="*/ 1623662 h 1675180"/>
              <a:gd name="connsiteX11" fmla="*/ 0 w 7365492"/>
              <a:gd name="connsiteY11" fmla="*/ 1499286 h 1675180"/>
              <a:gd name="connsiteX12" fmla="*/ 0 w 7365492"/>
              <a:gd name="connsiteY12" fmla="*/ 175894 h 167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65492" h="1675180">
                <a:moveTo>
                  <a:pt x="0" y="175894"/>
                </a:moveTo>
                <a:cubicBezTo>
                  <a:pt x="0" y="129244"/>
                  <a:pt x="18532" y="84505"/>
                  <a:pt x="51518" y="51518"/>
                </a:cubicBezTo>
                <a:cubicBezTo>
                  <a:pt x="84505" y="18532"/>
                  <a:pt x="129244" y="0"/>
                  <a:pt x="175894" y="0"/>
                </a:cubicBezTo>
                <a:lnTo>
                  <a:pt x="7189598" y="0"/>
                </a:lnTo>
                <a:cubicBezTo>
                  <a:pt x="7236248" y="0"/>
                  <a:pt x="7280987" y="18532"/>
                  <a:pt x="7313974" y="51518"/>
                </a:cubicBezTo>
                <a:cubicBezTo>
                  <a:pt x="7346960" y="84505"/>
                  <a:pt x="7365492" y="129244"/>
                  <a:pt x="7365492" y="175894"/>
                </a:cubicBezTo>
                <a:lnTo>
                  <a:pt x="7365492" y="1499286"/>
                </a:lnTo>
                <a:cubicBezTo>
                  <a:pt x="7365492" y="1545936"/>
                  <a:pt x="7346960" y="1590675"/>
                  <a:pt x="7313974" y="1623662"/>
                </a:cubicBezTo>
                <a:cubicBezTo>
                  <a:pt x="7280987" y="1656649"/>
                  <a:pt x="7236248" y="1675180"/>
                  <a:pt x="7189598" y="1675180"/>
                </a:cubicBezTo>
                <a:lnTo>
                  <a:pt x="175894" y="1675180"/>
                </a:lnTo>
                <a:cubicBezTo>
                  <a:pt x="129244" y="1675180"/>
                  <a:pt x="84505" y="1656648"/>
                  <a:pt x="51518" y="1623662"/>
                </a:cubicBezTo>
                <a:cubicBezTo>
                  <a:pt x="18531" y="1590675"/>
                  <a:pt x="0" y="1545936"/>
                  <a:pt x="0" y="1499286"/>
                </a:cubicBezTo>
                <a:lnTo>
                  <a:pt x="0" y="17589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4388" tIns="154388" rIns="154388" bIns="243542" numCol="1" spcCol="1270" anchor="t" anchorCtr="0">
            <a:noAutofit/>
          </a:bodyPr>
          <a:lstStyle/>
          <a:p>
            <a:pPr lvl="0" algn="r" defTabSz="1200150" rtl="1">
              <a:spcBef>
                <a:spcPct val="0"/>
              </a:spcBef>
              <a:spcAft>
                <a:spcPct val="35000"/>
              </a:spcAft>
            </a:pPr>
            <a:r>
              <a:rPr lang="fa-IR" sz="2700" kern="1200" dirty="0" smtClean="0">
                <a:cs typeface="B Mitra" pitchFamily="2" charset="-78"/>
              </a:rPr>
              <a:t>چنانچه سهام در سطح وسیعی توزیع شده باشد، با حدود 10% سهام می‌توان کنترل شرکت را در دست گرفت.</a:t>
            </a:r>
            <a:endParaRPr lang="en-US" sz="2700" kern="12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واژۀ هلدینگ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794167" y="841249"/>
            <a:ext cx="2617470" cy="654367"/>
          </a:xfrm>
          <a:custGeom>
            <a:avLst/>
            <a:gdLst>
              <a:gd name="connsiteX0" fmla="*/ 0 w 2617470"/>
              <a:gd name="connsiteY0" fmla="*/ 65437 h 654367"/>
              <a:gd name="connsiteX1" fmla="*/ 19166 w 2617470"/>
              <a:gd name="connsiteY1" fmla="*/ 19166 h 654367"/>
              <a:gd name="connsiteX2" fmla="*/ 65437 w 2617470"/>
              <a:gd name="connsiteY2" fmla="*/ 0 h 654367"/>
              <a:gd name="connsiteX3" fmla="*/ 2552033 w 2617470"/>
              <a:gd name="connsiteY3" fmla="*/ 0 h 654367"/>
              <a:gd name="connsiteX4" fmla="*/ 2598304 w 2617470"/>
              <a:gd name="connsiteY4" fmla="*/ 19166 h 654367"/>
              <a:gd name="connsiteX5" fmla="*/ 2617470 w 2617470"/>
              <a:gd name="connsiteY5" fmla="*/ 65437 h 654367"/>
              <a:gd name="connsiteX6" fmla="*/ 2617470 w 2617470"/>
              <a:gd name="connsiteY6" fmla="*/ 588930 h 654367"/>
              <a:gd name="connsiteX7" fmla="*/ 2598304 w 2617470"/>
              <a:gd name="connsiteY7" fmla="*/ 635201 h 654367"/>
              <a:gd name="connsiteX8" fmla="*/ 2552033 w 2617470"/>
              <a:gd name="connsiteY8" fmla="*/ 654367 h 654367"/>
              <a:gd name="connsiteX9" fmla="*/ 65437 w 2617470"/>
              <a:gd name="connsiteY9" fmla="*/ 654367 h 654367"/>
              <a:gd name="connsiteX10" fmla="*/ 19166 w 2617470"/>
              <a:gd name="connsiteY10" fmla="*/ 635201 h 654367"/>
              <a:gd name="connsiteX11" fmla="*/ 0 w 2617470"/>
              <a:gd name="connsiteY11" fmla="*/ 588930 h 654367"/>
              <a:gd name="connsiteX12" fmla="*/ 0 w 2617470"/>
              <a:gd name="connsiteY12" fmla="*/ 65437 h 65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7470" h="654367">
                <a:moveTo>
                  <a:pt x="0" y="65437"/>
                </a:moveTo>
                <a:cubicBezTo>
                  <a:pt x="0" y="48082"/>
                  <a:pt x="6894" y="31438"/>
                  <a:pt x="19166" y="19166"/>
                </a:cubicBezTo>
                <a:cubicBezTo>
                  <a:pt x="31438" y="6894"/>
                  <a:pt x="48082" y="0"/>
                  <a:pt x="65437" y="0"/>
                </a:cubicBezTo>
                <a:lnTo>
                  <a:pt x="2552033" y="0"/>
                </a:lnTo>
                <a:cubicBezTo>
                  <a:pt x="2569388" y="0"/>
                  <a:pt x="2586032" y="6894"/>
                  <a:pt x="2598304" y="19166"/>
                </a:cubicBezTo>
                <a:cubicBezTo>
                  <a:pt x="2610576" y="31438"/>
                  <a:pt x="2617470" y="48082"/>
                  <a:pt x="2617470" y="65437"/>
                </a:cubicBezTo>
                <a:lnTo>
                  <a:pt x="2617470" y="588930"/>
                </a:lnTo>
                <a:cubicBezTo>
                  <a:pt x="2617470" y="606285"/>
                  <a:pt x="2610576" y="622929"/>
                  <a:pt x="2598304" y="635201"/>
                </a:cubicBezTo>
                <a:cubicBezTo>
                  <a:pt x="2586032" y="647473"/>
                  <a:pt x="2569388" y="654367"/>
                  <a:pt x="2552033" y="654367"/>
                </a:cubicBezTo>
                <a:lnTo>
                  <a:pt x="65437" y="654367"/>
                </a:lnTo>
                <a:cubicBezTo>
                  <a:pt x="48082" y="654367"/>
                  <a:pt x="31438" y="647473"/>
                  <a:pt x="19166" y="635201"/>
                </a:cubicBezTo>
                <a:cubicBezTo>
                  <a:pt x="6894" y="622929"/>
                  <a:pt x="0" y="606285"/>
                  <a:pt x="0" y="588930"/>
                </a:cubicBezTo>
                <a:lnTo>
                  <a:pt x="0" y="65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56" tIns="66156" rIns="66156" bIns="66156" numCol="1" spcCol="1270" anchor="ctr" anchorCtr="0">
            <a:noAutofit/>
          </a:bodyPr>
          <a:lstStyle/>
          <a:p>
            <a:pPr lvl="0" algn="ctr" defTabSz="1644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700" kern="1200" dirty="0" smtClean="0"/>
              <a:t>Holding</a:t>
            </a:r>
            <a:endParaRPr lang="fa-IR" sz="3700" kern="1200" dirty="0"/>
          </a:p>
        </p:txBody>
      </p:sp>
      <p:sp>
        <p:nvSpPr>
          <p:cNvPr id="6" name="Right Arrow 5"/>
          <p:cNvSpPr/>
          <p:nvPr/>
        </p:nvSpPr>
        <p:spPr>
          <a:xfrm rot="5400000">
            <a:off x="3045644" y="1552873"/>
            <a:ext cx="114514" cy="114514"/>
          </a:xfrm>
          <a:prstGeom prst="rightArrow">
            <a:avLst>
              <a:gd name="adj1" fmla="val 667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794167" y="1724645"/>
            <a:ext cx="2617470" cy="654367"/>
          </a:xfrm>
          <a:custGeom>
            <a:avLst/>
            <a:gdLst>
              <a:gd name="connsiteX0" fmla="*/ 0 w 2617470"/>
              <a:gd name="connsiteY0" fmla="*/ 65437 h 654367"/>
              <a:gd name="connsiteX1" fmla="*/ 19166 w 2617470"/>
              <a:gd name="connsiteY1" fmla="*/ 19166 h 654367"/>
              <a:gd name="connsiteX2" fmla="*/ 65437 w 2617470"/>
              <a:gd name="connsiteY2" fmla="*/ 0 h 654367"/>
              <a:gd name="connsiteX3" fmla="*/ 2552033 w 2617470"/>
              <a:gd name="connsiteY3" fmla="*/ 0 h 654367"/>
              <a:gd name="connsiteX4" fmla="*/ 2598304 w 2617470"/>
              <a:gd name="connsiteY4" fmla="*/ 19166 h 654367"/>
              <a:gd name="connsiteX5" fmla="*/ 2617470 w 2617470"/>
              <a:gd name="connsiteY5" fmla="*/ 65437 h 654367"/>
              <a:gd name="connsiteX6" fmla="*/ 2617470 w 2617470"/>
              <a:gd name="connsiteY6" fmla="*/ 588930 h 654367"/>
              <a:gd name="connsiteX7" fmla="*/ 2598304 w 2617470"/>
              <a:gd name="connsiteY7" fmla="*/ 635201 h 654367"/>
              <a:gd name="connsiteX8" fmla="*/ 2552033 w 2617470"/>
              <a:gd name="connsiteY8" fmla="*/ 654367 h 654367"/>
              <a:gd name="connsiteX9" fmla="*/ 65437 w 2617470"/>
              <a:gd name="connsiteY9" fmla="*/ 654367 h 654367"/>
              <a:gd name="connsiteX10" fmla="*/ 19166 w 2617470"/>
              <a:gd name="connsiteY10" fmla="*/ 635201 h 654367"/>
              <a:gd name="connsiteX11" fmla="*/ 0 w 2617470"/>
              <a:gd name="connsiteY11" fmla="*/ 588930 h 654367"/>
              <a:gd name="connsiteX12" fmla="*/ 0 w 2617470"/>
              <a:gd name="connsiteY12" fmla="*/ 65437 h 65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7470" h="654367">
                <a:moveTo>
                  <a:pt x="0" y="65437"/>
                </a:moveTo>
                <a:cubicBezTo>
                  <a:pt x="0" y="48082"/>
                  <a:pt x="6894" y="31438"/>
                  <a:pt x="19166" y="19166"/>
                </a:cubicBezTo>
                <a:cubicBezTo>
                  <a:pt x="31438" y="6894"/>
                  <a:pt x="48082" y="0"/>
                  <a:pt x="65437" y="0"/>
                </a:cubicBezTo>
                <a:lnTo>
                  <a:pt x="2552033" y="0"/>
                </a:lnTo>
                <a:cubicBezTo>
                  <a:pt x="2569388" y="0"/>
                  <a:pt x="2586032" y="6894"/>
                  <a:pt x="2598304" y="19166"/>
                </a:cubicBezTo>
                <a:cubicBezTo>
                  <a:pt x="2610576" y="31438"/>
                  <a:pt x="2617470" y="48082"/>
                  <a:pt x="2617470" y="65437"/>
                </a:cubicBezTo>
                <a:lnTo>
                  <a:pt x="2617470" y="588930"/>
                </a:lnTo>
                <a:cubicBezTo>
                  <a:pt x="2617470" y="606285"/>
                  <a:pt x="2610576" y="622929"/>
                  <a:pt x="2598304" y="635201"/>
                </a:cubicBezTo>
                <a:cubicBezTo>
                  <a:pt x="2586032" y="647473"/>
                  <a:pt x="2569388" y="654367"/>
                  <a:pt x="2552033" y="654367"/>
                </a:cubicBezTo>
                <a:lnTo>
                  <a:pt x="65437" y="654367"/>
                </a:lnTo>
                <a:cubicBezTo>
                  <a:pt x="48082" y="654367"/>
                  <a:pt x="31438" y="647473"/>
                  <a:pt x="19166" y="635201"/>
                </a:cubicBezTo>
                <a:cubicBezTo>
                  <a:pt x="6894" y="622929"/>
                  <a:pt x="0" y="606285"/>
                  <a:pt x="0" y="588930"/>
                </a:cubicBezTo>
                <a:lnTo>
                  <a:pt x="0" y="65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186" tIns="52186" rIns="52186" bIns="52186" numCol="1" spcCol="1270" anchor="ctr" anchorCtr="0">
            <a:noAutofit/>
          </a:bodyPr>
          <a:lstStyle/>
          <a:p>
            <a:pPr lvl="0" algn="ctr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/>
              <a:t>Parent</a:t>
            </a:r>
            <a:endParaRPr lang="fa-IR" sz="2600" kern="1200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3045644" y="2436269"/>
            <a:ext cx="114514" cy="114514"/>
          </a:xfrm>
          <a:prstGeom prst="rightArrow">
            <a:avLst>
              <a:gd name="adj1" fmla="val 667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794167" y="2608041"/>
            <a:ext cx="2617470" cy="654367"/>
          </a:xfrm>
          <a:custGeom>
            <a:avLst/>
            <a:gdLst>
              <a:gd name="connsiteX0" fmla="*/ 0 w 2617470"/>
              <a:gd name="connsiteY0" fmla="*/ 65437 h 654367"/>
              <a:gd name="connsiteX1" fmla="*/ 19166 w 2617470"/>
              <a:gd name="connsiteY1" fmla="*/ 19166 h 654367"/>
              <a:gd name="connsiteX2" fmla="*/ 65437 w 2617470"/>
              <a:gd name="connsiteY2" fmla="*/ 0 h 654367"/>
              <a:gd name="connsiteX3" fmla="*/ 2552033 w 2617470"/>
              <a:gd name="connsiteY3" fmla="*/ 0 h 654367"/>
              <a:gd name="connsiteX4" fmla="*/ 2598304 w 2617470"/>
              <a:gd name="connsiteY4" fmla="*/ 19166 h 654367"/>
              <a:gd name="connsiteX5" fmla="*/ 2617470 w 2617470"/>
              <a:gd name="connsiteY5" fmla="*/ 65437 h 654367"/>
              <a:gd name="connsiteX6" fmla="*/ 2617470 w 2617470"/>
              <a:gd name="connsiteY6" fmla="*/ 588930 h 654367"/>
              <a:gd name="connsiteX7" fmla="*/ 2598304 w 2617470"/>
              <a:gd name="connsiteY7" fmla="*/ 635201 h 654367"/>
              <a:gd name="connsiteX8" fmla="*/ 2552033 w 2617470"/>
              <a:gd name="connsiteY8" fmla="*/ 654367 h 654367"/>
              <a:gd name="connsiteX9" fmla="*/ 65437 w 2617470"/>
              <a:gd name="connsiteY9" fmla="*/ 654367 h 654367"/>
              <a:gd name="connsiteX10" fmla="*/ 19166 w 2617470"/>
              <a:gd name="connsiteY10" fmla="*/ 635201 h 654367"/>
              <a:gd name="connsiteX11" fmla="*/ 0 w 2617470"/>
              <a:gd name="connsiteY11" fmla="*/ 588930 h 654367"/>
              <a:gd name="connsiteX12" fmla="*/ 0 w 2617470"/>
              <a:gd name="connsiteY12" fmla="*/ 65437 h 65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7470" h="654367">
                <a:moveTo>
                  <a:pt x="0" y="65437"/>
                </a:moveTo>
                <a:cubicBezTo>
                  <a:pt x="0" y="48082"/>
                  <a:pt x="6894" y="31438"/>
                  <a:pt x="19166" y="19166"/>
                </a:cubicBezTo>
                <a:cubicBezTo>
                  <a:pt x="31438" y="6894"/>
                  <a:pt x="48082" y="0"/>
                  <a:pt x="65437" y="0"/>
                </a:cubicBezTo>
                <a:lnTo>
                  <a:pt x="2552033" y="0"/>
                </a:lnTo>
                <a:cubicBezTo>
                  <a:pt x="2569388" y="0"/>
                  <a:pt x="2586032" y="6894"/>
                  <a:pt x="2598304" y="19166"/>
                </a:cubicBezTo>
                <a:cubicBezTo>
                  <a:pt x="2610576" y="31438"/>
                  <a:pt x="2617470" y="48082"/>
                  <a:pt x="2617470" y="65437"/>
                </a:cubicBezTo>
                <a:lnTo>
                  <a:pt x="2617470" y="588930"/>
                </a:lnTo>
                <a:cubicBezTo>
                  <a:pt x="2617470" y="606285"/>
                  <a:pt x="2610576" y="622929"/>
                  <a:pt x="2598304" y="635201"/>
                </a:cubicBezTo>
                <a:cubicBezTo>
                  <a:pt x="2586032" y="647473"/>
                  <a:pt x="2569388" y="654367"/>
                  <a:pt x="2552033" y="654367"/>
                </a:cubicBezTo>
                <a:lnTo>
                  <a:pt x="65437" y="654367"/>
                </a:lnTo>
                <a:cubicBezTo>
                  <a:pt x="48082" y="654367"/>
                  <a:pt x="31438" y="647473"/>
                  <a:pt x="19166" y="635201"/>
                </a:cubicBezTo>
                <a:cubicBezTo>
                  <a:pt x="6894" y="622929"/>
                  <a:pt x="0" y="606285"/>
                  <a:pt x="0" y="588930"/>
                </a:cubicBezTo>
                <a:lnTo>
                  <a:pt x="0" y="65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186" tIns="52186" rIns="52186" bIns="52186" numCol="1" spcCol="1270" anchor="ctr" anchorCtr="0">
            <a:noAutofit/>
          </a:bodyPr>
          <a:lstStyle/>
          <a:p>
            <a:pPr lvl="0" algn="ctr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/>
              <a:t>Conglomerates</a:t>
            </a:r>
            <a:endParaRPr lang="fa-IR" sz="2600" kern="1200" dirty="0"/>
          </a:p>
        </p:txBody>
      </p:sp>
      <p:sp>
        <p:nvSpPr>
          <p:cNvPr id="11" name="Right Arrow 10"/>
          <p:cNvSpPr/>
          <p:nvPr/>
        </p:nvSpPr>
        <p:spPr>
          <a:xfrm rot="5400000">
            <a:off x="3045644" y="3319665"/>
            <a:ext cx="114514" cy="114514"/>
          </a:xfrm>
          <a:prstGeom prst="rightArrow">
            <a:avLst>
              <a:gd name="adj1" fmla="val 667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1794167" y="3491437"/>
            <a:ext cx="2617470" cy="654367"/>
          </a:xfrm>
          <a:custGeom>
            <a:avLst/>
            <a:gdLst>
              <a:gd name="connsiteX0" fmla="*/ 0 w 2617470"/>
              <a:gd name="connsiteY0" fmla="*/ 65437 h 654367"/>
              <a:gd name="connsiteX1" fmla="*/ 19166 w 2617470"/>
              <a:gd name="connsiteY1" fmla="*/ 19166 h 654367"/>
              <a:gd name="connsiteX2" fmla="*/ 65437 w 2617470"/>
              <a:gd name="connsiteY2" fmla="*/ 0 h 654367"/>
              <a:gd name="connsiteX3" fmla="*/ 2552033 w 2617470"/>
              <a:gd name="connsiteY3" fmla="*/ 0 h 654367"/>
              <a:gd name="connsiteX4" fmla="*/ 2598304 w 2617470"/>
              <a:gd name="connsiteY4" fmla="*/ 19166 h 654367"/>
              <a:gd name="connsiteX5" fmla="*/ 2617470 w 2617470"/>
              <a:gd name="connsiteY5" fmla="*/ 65437 h 654367"/>
              <a:gd name="connsiteX6" fmla="*/ 2617470 w 2617470"/>
              <a:gd name="connsiteY6" fmla="*/ 588930 h 654367"/>
              <a:gd name="connsiteX7" fmla="*/ 2598304 w 2617470"/>
              <a:gd name="connsiteY7" fmla="*/ 635201 h 654367"/>
              <a:gd name="connsiteX8" fmla="*/ 2552033 w 2617470"/>
              <a:gd name="connsiteY8" fmla="*/ 654367 h 654367"/>
              <a:gd name="connsiteX9" fmla="*/ 65437 w 2617470"/>
              <a:gd name="connsiteY9" fmla="*/ 654367 h 654367"/>
              <a:gd name="connsiteX10" fmla="*/ 19166 w 2617470"/>
              <a:gd name="connsiteY10" fmla="*/ 635201 h 654367"/>
              <a:gd name="connsiteX11" fmla="*/ 0 w 2617470"/>
              <a:gd name="connsiteY11" fmla="*/ 588930 h 654367"/>
              <a:gd name="connsiteX12" fmla="*/ 0 w 2617470"/>
              <a:gd name="connsiteY12" fmla="*/ 65437 h 65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7470" h="654367">
                <a:moveTo>
                  <a:pt x="0" y="65437"/>
                </a:moveTo>
                <a:cubicBezTo>
                  <a:pt x="0" y="48082"/>
                  <a:pt x="6894" y="31438"/>
                  <a:pt x="19166" y="19166"/>
                </a:cubicBezTo>
                <a:cubicBezTo>
                  <a:pt x="31438" y="6894"/>
                  <a:pt x="48082" y="0"/>
                  <a:pt x="65437" y="0"/>
                </a:cubicBezTo>
                <a:lnTo>
                  <a:pt x="2552033" y="0"/>
                </a:lnTo>
                <a:cubicBezTo>
                  <a:pt x="2569388" y="0"/>
                  <a:pt x="2586032" y="6894"/>
                  <a:pt x="2598304" y="19166"/>
                </a:cubicBezTo>
                <a:cubicBezTo>
                  <a:pt x="2610576" y="31438"/>
                  <a:pt x="2617470" y="48082"/>
                  <a:pt x="2617470" y="65437"/>
                </a:cubicBezTo>
                <a:lnTo>
                  <a:pt x="2617470" y="588930"/>
                </a:lnTo>
                <a:cubicBezTo>
                  <a:pt x="2617470" y="606285"/>
                  <a:pt x="2610576" y="622929"/>
                  <a:pt x="2598304" y="635201"/>
                </a:cubicBezTo>
                <a:cubicBezTo>
                  <a:pt x="2586032" y="647473"/>
                  <a:pt x="2569388" y="654367"/>
                  <a:pt x="2552033" y="654367"/>
                </a:cubicBezTo>
                <a:lnTo>
                  <a:pt x="65437" y="654367"/>
                </a:lnTo>
                <a:cubicBezTo>
                  <a:pt x="48082" y="654367"/>
                  <a:pt x="31438" y="647473"/>
                  <a:pt x="19166" y="635201"/>
                </a:cubicBezTo>
                <a:cubicBezTo>
                  <a:pt x="6894" y="622929"/>
                  <a:pt x="0" y="606285"/>
                  <a:pt x="0" y="588930"/>
                </a:cubicBezTo>
                <a:lnTo>
                  <a:pt x="0" y="65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186" tIns="52186" rIns="52186" bIns="52186" numCol="1" spcCol="1270" anchor="ctr" anchorCtr="0">
            <a:noAutofit/>
          </a:bodyPr>
          <a:lstStyle/>
          <a:p>
            <a:pPr lvl="0" algn="ctr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/>
              <a:t>Multi businesses</a:t>
            </a:r>
            <a:endParaRPr lang="fa-IR" sz="26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4778082" y="841249"/>
            <a:ext cx="2617470" cy="654367"/>
          </a:xfrm>
          <a:custGeom>
            <a:avLst/>
            <a:gdLst>
              <a:gd name="connsiteX0" fmla="*/ 0 w 2617470"/>
              <a:gd name="connsiteY0" fmla="*/ 65437 h 654367"/>
              <a:gd name="connsiteX1" fmla="*/ 19166 w 2617470"/>
              <a:gd name="connsiteY1" fmla="*/ 19166 h 654367"/>
              <a:gd name="connsiteX2" fmla="*/ 65437 w 2617470"/>
              <a:gd name="connsiteY2" fmla="*/ 0 h 654367"/>
              <a:gd name="connsiteX3" fmla="*/ 2552033 w 2617470"/>
              <a:gd name="connsiteY3" fmla="*/ 0 h 654367"/>
              <a:gd name="connsiteX4" fmla="*/ 2598304 w 2617470"/>
              <a:gd name="connsiteY4" fmla="*/ 19166 h 654367"/>
              <a:gd name="connsiteX5" fmla="*/ 2617470 w 2617470"/>
              <a:gd name="connsiteY5" fmla="*/ 65437 h 654367"/>
              <a:gd name="connsiteX6" fmla="*/ 2617470 w 2617470"/>
              <a:gd name="connsiteY6" fmla="*/ 588930 h 654367"/>
              <a:gd name="connsiteX7" fmla="*/ 2598304 w 2617470"/>
              <a:gd name="connsiteY7" fmla="*/ 635201 h 654367"/>
              <a:gd name="connsiteX8" fmla="*/ 2552033 w 2617470"/>
              <a:gd name="connsiteY8" fmla="*/ 654367 h 654367"/>
              <a:gd name="connsiteX9" fmla="*/ 65437 w 2617470"/>
              <a:gd name="connsiteY9" fmla="*/ 654367 h 654367"/>
              <a:gd name="connsiteX10" fmla="*/ 19166 w 2617470"/>
              <a:gd name="connsiteY10" fmla="*/ 635201 h 654367"/>
              <a:gd name="connsiteX11" fmla="*/ 0 w 2617470"/>
              <a:gd name="connsiteY11" fmla="*/ 588930 h 654367"/>
              <a:gd name="connsiteX12" fmla="*/ 0 w 2617470"/>
              <a:gd name="connsiteY12" fmla="*/ 65437 h 65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7470" h="654367">
                <a:moveTo>
                  <a:pt x="0" y="65437"/>
                </a:moveTo>
                <a:cubicBezTo>
                  <a:pt x="0" y="48082"/>
                  <a:pt x="6894" y="31438"/>
                  <a:pt x="19166" y="19166"/>
                </a:cubicBezTo>
                <a:cubicBezTo>
                  <a:pt x="31438" y="6894"/>
                  <a:pt x="48082" y="0"/>
                  <a:pt x="65437" y="0"/>
                </a:cubicBezTo>
                <a:lnTo>
                  <a:pt x="2552033" y="0"/>
                </a:lnTo>
                <a:cubicBezTo>
                  <a:pt x="2569388" y="0"/>
                  <a:pt x="2586032" y="6894"/>
                  <a:pt x="2598304" y="19166"/>
                </a:cubicBezTo>
                <a:cubicBezTo>
                  <a:pt x="2610576" y="31438"/>
                  <a:pt x="2617470" y="48082"/>
                  <a:pt x="2617470" y="65437"/>
                </a:cubicBezTo>
                <a:lnTo>
                  <a:pt x="2617470" y="588930"/>
                </a:lnTo>
                <a:cubicBezTo>
                  <a:pt x="2617470" y="606285"/>
                  <a:pt x="2610576" y="622929"/>
                  <a:pt x="2598304" y="635201"/>
                </a:cubicBezTo>
                <a:cubicBezTo>
                  <a:pt x="2586032" y="647473"/>
                  <a:pt x="2569388" y="654367"/>
                  <a:pt x="2552033" y="654367"/>
                </a:cubicBezTo>
                <a:lnTo>
                  <a:pt x="65437" y="654367"/>
                </a:lnTo>
                <a:cubicBezTo>
                  <a:pt x="48082" y="654367"/>
                  <a:pt x="31438" y="647473"/>
                  <a:pt x="19166" y="635201"/>
                </a:cubicBezTo>
                <a:cubicBezTo>
                  <a:pt x="6894" y="622929"/>
                  <a:pt x="0" y="606285"/>
                  <a:pt x="0" y="588930"/>
                </a:cubicBezTo>
                <a:lnTo>
                  <a:pt x="0" y="65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56" tIns="66156" rIns="66156" bIns="66156" numCol="1" spcCol="1270" anchor="ctr" anchorCtr="0">
            <a:noAutofit/>
          </a:bodyPr>
          <a:lstStyle/>
          <a:p>
            <a:pPr lvl="0" algn="ctr" defTabSz="1644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700" kern="1200" dirty="0" smtClean="0"/>
              <a:t>هلدینگ</a:t>
            </a:r>
            <a:endParaRPr lang="fa-IR" sz="3700" kern="1200" dirty="0"/>
          </a:p>
        </p:txBody>
      </p:sp>
      <p:sp>
        <p:nvSpPr>
          <p:cNvPr id="16" name="Right Arrow 15"/>
          <p:cNvSpPr/>
          <p:nvPr/>
        </p:nvSpPr>
        <p:spPr>
          <a:xfrm rot="5400000">
            <a:off x="6029560" y="1552873"/>
            <a:ext cx="114514" cy="114514"/>
          </a:xfrm>
          <a:prstGeom prst="rightArrow">
            <a:avLst>
              <a:gd name="adj1" fmla="val 667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4778082" y="1724645"/>
            <a:ext cx="2617470" cy="654367"/>
          </a:xfrm>
          <a:custGeom>
            <a:avLst/>
            <a:gdLst>
              <a:gd name="connsiteX0" fmla="*/ 0 w 2617470"/>
              <a:gd name="connsiteY0" fmla="*/ 65437 h 654367"/>
              <a:gd name="connsiteX1" fmla="*/ 19166 w 2617470"/>
              <a:gd name="connsiteY1" fmla="*/ 19166 h 654367"/>
              <a:gd name="connsiteX2" fmla="*/ 65437 w 2617470"/>
              <a:gd name="connsiteY2" fmla="*/ 0 h 654367"/>
              <a:gd name="connsiteX3" fmla="*/ 2552033 w 2617470"/>
              <a:gd name="connsiteY3" fmla="*/ 0 h 654367"/>
              <a:gd name="connsiteX4" fmla="*/ 2598304 w 2617470"/>
              <a:gd name="connsiteY4" fmla="*/ 19166 h 654367"/>
              <a:gd name="connsiteX5" fmla="*/ 2617470 w 2617470"/>
              <a:gd name="connsiteY5" fmla="*/ 65437 h 654367"/>
              <a:gd name="connsiteX6" fmla="*/ 2617470 w 2617470"/>
              <a:gd name="connsiteY6" fmla="*/ 588930 h 654367"/>
              <a:gd name="connsiteX7" fmla="*/ 2598304 w 2617470"/>
              <a:gd name="connsiteY7" fmla="*/ 635201 h 654367"/>
              <a:gd name="connsiteX8" fmla="*/ 2552033 w 2617470"/>
              <a:gd name="connsiteY8" fmla="*/ 654367 h 654367"/>
              <a:gd name="connsiteX9" fmla="*/ 65437 w 2617470"/>
              <a:gd name="connsiteY9" fmla="*/ 654367 h 654367"/>
              <a:gd name="connsiteX10" fmla="*/ 19166 w 2617470"/>
              <a:gd name="connsiteY10" fmla="*/ 635201 h 654367"/>
              <a:gd name="connsiteX11" fmla="*/ 0 w 2617470"/>
              <a:gd name="connsiteY11" fmla="*/ 588930 h 654367"/>
              <a:gd name="connsiteX12" fmla="*/ 0 w 2617470"/>
              <a:gd name="connsiteY12" fmla="*/ 65437 h 65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7470" h="654367">
                <a:moveTo>
                  <a:pt x="0" y="65437"/>
                </a:moveTo>
                <a:cubicBezTo>
                  <a:pt x="0" y="48082"/>
                  <a:pt x="6894" y="31438"/>
                  <a:pt x="19166" y="19166"/>
                </a:cubicBezTo>
                <a:cubicBezTo>
                  <a:pt x="31438" y="6894"/>
                  <a:pt x="48082" y="0"/>
                  <a:pt x="65437" y="0"/>
                </a:cubicBezTo>
                <a:lnTo>
                  <a:pt x="2552033" y="0"/>
                </a:lnTo>
                <a:cubicBezTo>
                  <a:pt x="2569388" y="0"/>
                  <a:pt x="2586032" y="6894"/>
                  <a:pt x="2598304" y="19166"/>
                </a:cubicBezTo>
                <a:cubicBezTo>
                  <a:pt x="2610576" y="31438"/>
                  <a:pt x="2617470" y="48082"/>
                  <a:pt x="2617470" y="65437"/>
                </a:cubicBezTo>
                <a:lnTo>
                  <a:pt x="2617470" y="588930"/>
                </a:lnTo>
                <a:cubicBezTo>
                  <a:pt x="2617470" y="606285"/>
                  <a:pt x="2610576" y="622929"/>
                  <a:pt x="2598304" y="635201"/>
                </a:cubicBezTo>
                <a:cubicBezTo>
                  <a:pt x="2586032" y="647473"/>
                  <a:pt x="2569388" y="654367"/>
                  <a:pt x="2552033" y="654367"/>
                </a:cubicBezTo>
                <a:lnTo>
                  <a:pt x="65437" y="654367"/>
                </a:lnTo>
                <a:cubicBezTo>
                  <a:pt x="48082" y="654367"/>
                  <a:pt x="31438" y="647473"/>
                  <a:pt x="19166" y="635201"/>
                </a:cubicBezTo>
                <a:cubicBezTo>
                  <a:pt x="6894" y="622929"/>
                  <a:pt x="0" y="606285"/>
                  <a:pt x="0" y="588930"/>
                </a:cubicBezTo>
                <a:lnTo>
                  <a:pt x="0" y="65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186" tIns="52186" rIns="52186" bIns="52186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مادر</a:t>
            </a:r>
            <a:endParaRPr lang="fa-IR" sz="2600" kern="1200" dirty="0"/>
          </a:p>
        </p:txBody>
      </p:sp>
      <p:sp>
        <p:nvSpPr>
          <p:cNvPr id="18" name="Right Arrow 17"/>
          <p:cNvSpPr/>
          <p:nvPr/>
        </p:nvSpPr>
        <p:spPr>
          <a:xfrm rot="5400000">
            <a:off x="6029560" y="2436269"/>
            <a:ext cx="114514" cy="114514"/>
          </a:xfrm>
          <a:prstGeom prst="rightArrow">
            <a:avLst>
              <a:gd name="adj1" fmla="val 667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Freeform 18"/>
          <p:cNvSpPr/>
          <p:nvPr/>
        </p:nvSpPr>
        <p:spPr>
          <a:xfrm>
            <a:off x="4778082" y="2608041"/>
            <a:ext cx="2617470" cy="654367"/>
          </a:xfrm>
          <a:custGeom>
            <a:avLst/>
            <a:gdLst>
              <a:gd name="connsiteX0" fmla="*/ 0 w 2617470"/>
              <a:gd name="connsiteY0" fmla="*/ 65437 h 654367"/>
              <a:gd name="connsiteX1" fmla="*/ 19166 w 2617470"/>
              <a:gd name="connsiteY1" fmla="*/ 19166 h 654367"/>
              <a:gd name="connsiteX2" fmla="*/ 65437 w 2617470"/>
              <a:gd name="connsiteY2" fmla="*/ 0 h 654367"/>
              <a:gd name="connsiteX3" fmla="*/ 2552033 w 2617470"/>
              <a:gd name="connsiteY3" fmla="*/ 0 h 654367"/>
              <a:gd name="connsiteX4" fmla="*/ 2598304 w 2617470"/>
              <a:gd name="connsiteY4" fmla="*/ 19166 h 654367"/>
              <a:gd name="connsiteX5" fmla="*/ 2617470 w 2617470"/>
              <a:gd name="connsiteY5" fmla="*/ 65437 h 654367"/>
              <a:gd name="connsiteX6" fmla="*/ 2617470 w 2617470"/>
              <a:gd name="connsiteY6" fmla="*/ 588930 h 654367"/>
              <a:gd name="connsiteX7" fmla="*/ 2598304 w 2617470"/>
              <a:gd name="connsiteY7" fmla="*/ 635201 h 654367"/>
              <a:gd name="connsiteX8" fmla="*/ 2552033 w 2617470"/>
              <a:gd name="connsiteY8" fmla="*/ 654367 h 654367"/>
              <a:gd name="connsiteX9" fmla="*/ 65437 w 2617470"/>
              <a:gd name="connsiteY9" fmla="*/ 654367 h 654367"/>
              <a:gd name="connsiteX10" fmla="*/ 19166 w 2617470"/>
              <a:gd name="connsiteY10" fmla="*/ 635201 h 654367"/>
              <a:gd name="connsiteX11" fmla="*/ 0 w 2617470"/>
              <a:gd name="connsiteY11" fmla="*/ 588930 h 654367"/>
              <a:gd name="connsiteX12" fmla="*/ 0 w 2617470"/>
              <a:gd name="connsiteY12" fmla="*/ 65437 h 65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7470" h="654367">
                <a:moveTo>
                  <a:pt x="0" y="65437"/>
                </a:moveTo>
                <a:cubicBezTo>
                  <a:pt x="0" y="48082"/>
                  <a:pt x="6894" y="31438"/>
                  <a:pt x="19166" y="19166"/>
                </a:cubicBezTo>
                <a:cubicBezTo>
                  <a:pt x="31438" y="6894"/>
                  <a:pt x="48082" y="0"/>
                  <a:pt x="65437" y="0"/>
                </a:cubicBezTo>
                <a:lnTo>
                  <a:pt x="2552033" y="0"/>
                </a:lnTo>
                <a:cubicBezTo>
                  <a:pt x="2569388" y="0"/>
                  <a:pt x="2586032" y="6894"/>
                  <a:pt x="2598304" y="19166"/>
                </a:cubicBezTo>
                <a:cubicBezTo>
                  <a:pt x="2610576" y="31438"/>
                  <a:pt x="2617470" y="48082"/>
                  <a:pt x="2617470" y="65437"/>
                </a:cubicBezTo>
                <a:lnTo>
                  <a:pt x="2617470" y="588930"/>
                </a:lnTo>
                <a:cubicBezTo>
                  <a:pt x="2617470" y="606285"/>
                  <a:pt x="2610576" y="622929"/>
                  <a:pt x="2598304" y="635201"/>
                </a:cubicBezTo>
                <a:cubicBezTo>
                  <a:pt x="2586032" y="647473"/>
                  <a:pt x="2569388" y="654367"/>
                  <a:pt x="2552033" y="654367"/>
                </a:cubicBezTo>
                <a:lnTo>
                  <a:pt x="65437" y="654367"/>
                </a:lnTo>
                <a:cubicBezTo>
                  <a:pt x="48082" y="654367"/>
                  <a:pt x="31438" y="647473"/>
                  <a:pt x="19166" y="635201"/>
                </a:cubicBezTo>
                <a:cubicBezTo>
                  <a:pt x="6894" y="622929"/>
                  <a:pt x="0" y="606285"/>
                  <a:pt x="0" y="588930"/>
                </a:cubicBezTo>
                <a:lnTo>
                  <a:pt x="0" y="65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186" tIns="52186" rIns="52186" bIns="52186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گروه‌های تولیدی</a:t>
            </a:r>
            <a:endParaRPr lang="fa-IR" sz="2600" kern="1200" dirty="0"/>
          </a:p>
        </p:txBody>
      </p:sp>
      <p:sp>
        <p:nvSpPr>
          <p:cNvPr id="20" name="Right Arrow 19"/>
          <p:cNvSpPr/>
          <p:nvPr/>
        </p:nvSpPr>
        <p:spPr>
          <a:xfrm rot="5400000">
            <a:off x="6029560" y="3319665"/>
            <a:ext cx="114514" cy="114514"/>
          </a:xfrm>
          <a:prstGeom prst="rightArrow">
            <a:avLst>
              <a:gd name="adj1" fmla="val 667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4778082" y="3491437"/>
            <a:ext cx="2617470" cy="654367"/>
          </a:xfrm>
          <a:custGeom>
            <a:avLst/>
            <a:gdLst>
              <a:gd name="connsiteX0" fmla="*/ 0 w 2617470"/>
              <a:gd name="connsiteY0" fmla="*/ 65437 h 654367"/>
              <a:gd name="connsiteX1" fmla="*/ 19166 w 2617470"/>
              <a:gd name="connsiteY1" fmla="*/ 19166 h 654367"/>
              <a:gd name="connsiteX2" fmla="*/ 65437 w 2617470"/>
              <a:gd name="connsiteY2" fmla="*/ 0 h 654367"/>
              <a:gd name="connsiteX3" fmla="*/ 2552033 w 2617470"/>
              <a:gd name="connsiteY3" fmla="*/ 0 h 654367"/>
              <a:gd name="connsiteX4" fmla="*/ 2598304 w 2617470"/>
              <a:gd name="connsiteY4" fmla="*/ 19166 h 654367"/>
              <a:gd name="connsiteX5" fmla="*/ 2617470 w 2617470"/>
              <a:gd name="connsiteY5" fmla="*/ 65437 h 654367"/>
              <a:gd name="connsiteX6" fmla="*/ 2617470 w 2617470"/>
              <a:gd name="connsiteY6" fmla="*/ 588930 h 654367"/>
              <a:gd name="connsiteX7" fmla="*/ 2598304 w 2617470"/>
              <a:gd name="connsiteY7" fmla="*/ 635201 h 654367"/>
              <a:gd name="connsiteX8" fmla="*/ 2552033 w 2617470"/>
              <a:gd name="connsiteY8" fmla="*/ 654367 h 654367"/>
              <a:gd name="connsiteX9" fmla="*/ 65437 w 2617470"/>
              <a:gd name="connsiteY9" fmla="*/ 654367 h 654367"/>
              <a:gd name="connsiteX10" fmla="*/ 19166 w 2617470"/>
              <a:gd name="connsiteY10" fmla="*/ 635201 h 654367"/>
              <a:gd name="connsiteX11" fmla="*/ 0 w 2617470"/>
              <a:gd name="connsiteY11" fmla="*/ 588930 h 654367"/>
              <a:gd name="connsiteX12" fmla="*/ 0 w 2617470"/>
              <a:gd name="connsiteY12" fmla="*/ 65437 h 65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17470" h="654367">
                <a:moveTo>
                  <a:pt x="0" y="65437"/>
                </a:moveTo>
                <a:cubicBezTo>
                  <a:pt x="0" y="48082"/>
                  <a:pt x="6894" y="31438"/>
                  <a:pt x="19166" y="19166"/>
                </a:cubicBezTo>
                <a:cubicBezTo>
                  <a:pt x="31438" y="6894"/>
                  <a:pt x="48082" y="0"/>
                  <a:pt x="65437" y="0"/>
                </a:cubicBezTo>
                <a:lnTo>
                  <a:pt x="2552033" y="0"/>
                </a:lnTo>
                <a:cubicBezTo>
                  <a:pt x="2569388" y="0"/>
                  <a:pt x="2586032" y="6894"/>
                  <a:pt x="2598304" y="19166"/>
                </a:cubicBezTo>
                <a:cubicBezTo>
                  <a:pt x="2610576" y="31438"/>
                  <a:pt x="2617470" y="48082"/>
                  <a:pt x="2617470" y="65437"/>
                </a:cubicBezTo>
                <a:lnTo>
                  <a:pt x="2617470" y="588930"/>
                </a:lnTo>
                <a:cubicBezTo>
                  <a:pt x="2617470" y="606285"/>
                  <a:pt x="2610576" y="622929"/>
                  <a:pt x="2598304" y="635201"/>
                </a:cubicBezTo>
                <a:cubicBezTo>
                  <a:pt x="2586032" y="647473"/>
                  <a:pt x="2569388" y="654367"/>
                  <a:pt x="2552033" y="654367"/>
                </a:cubicBezTo>
                <a:lnTo>
                  <a:pt x="65437" y="654367"/>
                </a:lnTo>
                <a:cubicBezTo>
                  <a:pt x="48082" y="654367"/>
                  <a:pt x="31438" y="647473"/>
                  <a:pt x="19166" y="635201"/>
                </a:cubicBezTo>
                <a:cubicBezTo>
                  <a:pt x="6894" y="622929"/>
                  <a:pt x="0" y="606285"/>
                  <a:pt x="0" y="588930"/>
                </a:cubicBezTo>
                <a:lnTo>
                  <a:pt x="0" y="65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186" tIns="52186" rIns="52186" bIns="52186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چند کسب و کارها</a:t>
            </a:r>
            <a:endParaRPr lang="fa-IR" sz="2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تفکیک حقوقی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7015" y="530352"/>
            <a:ext cx="3940090" cy="4187952"/>
          </a:xfrm>
          <a:custGeom>
            <a:avLst/>
            <a:gdLst>
              <a:gd name="connsiteX0" fmla="*/ 0 w 3940090"/>
              <a:gd name="connsiteY0" fmla="*/ 394009 h 4187952"/>
              <a:gd name="connsiteX1" fmla="*/ 115403 w 3940090"/>
              <a:gd name="connsiteY1" fmla="*/ 115403 h 4187952"/>
              <a:gd name="connsiteX2" fmla="*/ 394010 w 3940090"/>
              <a:gd name="connsiteY2" fmla="*/ 1 h 4187952"/>
              <a:gd name="connsiteX3" fmla="*/ 3546081 w 3940090"/>
              <a:gd name="connsiteY3" fmla="*/ 0 h 4187952"/>
              <a:gd name="connsiteX4" fmla="*/ 3824687 w 3940090"/>
              <a:gd name="connsiteY4" fmla="*/ 115403 h 4187952"/>
              <a:gd name="connsiteX5" fmla="*/ 3940089 w 3940090"/>
              <a:gd name="connsiteY5" fmla="*/ 394010 h 4187952"/>
              <a:gd name="connsiteX6" fmla="*/ 3940090 w 3940090"/>
              <a:gd name="connsiteY6" fmla="*/ 3793943 h 4187952"/>
              <a:gd name="connsiteX7" fmla="*/ 3824687 w 3940090"/>
              <a:gd name="connsiteY7" fmla="*/ 4072550 h 4187952"/>
              <a:gd name="connsiteX8" fmla="*/ 3546080 w 3940090"/>
              <a:gd name="connsiteY8" fmla="*/ 4187952 h 4187952"/>
              <a:gd name="connsiteX9" fmla="*/ 394009 w 3940090"/>
              <a:gd name="connsiteY9" fmla="*/ 4187952 h 4187952"/>
              <a:gd name="connsiteX10" fmla="*/ 115403 w 3940090"/>
              <a:gd name="connsiteY10" fmla="*/ 4072549 h 4187952"/>
              <a:gd name="connsiteX11" fmla="*/ 1 w 3940090"/>
              <a:gd name="connsiteY11" fmla="*/ 3793942 h 4187952"/>
              <a:gd name="connsiteX12" fmla="*/ 0 w 3940090"/>
              <a:gd name="connsiteY12" fmla="*/ 394009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40090" h="4187952">
                <a:moveTo>
                  <a:pt x="0" y="394009"/>
                </a:moveTo>
                <a:cubicBezTo>
                  <a:pt x="0" y="289511"/>
                  <a:pt x="41512" y="189294"/>
                  <a:pt x="115403" y="115403"/>
                </a:cubicBezTo>
                <a:cubicBezTo>
                  <a:pt x="189294" y="41512"/>
                  <a:pt x="289512" y="1"/>
                  <a:pt x="394010" y="1"/>
                </a:cubicBezTo>
                <a:lnTo>
                  <a:pt x="3546081" y="0"/>
                </a:lnTo>
                <a:cubicBezTo>
                  <a:pt x="3650579" y="0"/>
                  <a:pt x="3750796" y="41512"/>
                  <a:pt x="3824687" y="115403"/>
                </a:cubicBezTo>
                <a:cubicBezTo>
                  <a:pt x="3898578" y="189294"/>
                  <a:pt x="3940089" y="289512"/>
                  <a:pt x="3940089" y="394010"/>
                </a:cubicBezTo>
                <a:cubicBezTo>
                  <a:pt x="3940089" y="1527321"/>
                  <a:pt x="3940090" y="2660632"/>
                  <a:pt x="3940090" y="3793943"/>
                </a:cubicBezTo>
                <a:cubicBezTo>
                  <a:pt x="3940090" y="3898441"/>
                  <a:pt x="3898578" y="3998658"/>
                  <a:pt x="3824687" y="4072550"/>
                </a:cubicBezTo>
                <a:cubicBezTo>
                  <a:pt x="3750796" y="4146441"/>
                  <a:pt x="3650578" y="4187953"/>
                  <a:pt x="3546080" y="4187952"/>
                </a:cubicBezTo>
                <a:lnTo>
                  <a:pt x="394009" y="4187952"/>
                </a:lnTo>
                <a:cubicBezTo>
                  <a:pt x="289511" y="4187952"/>
                  <a:pt x="189294" y="4146440"/>
                  <a:pt x="115403" y="4072549"/>
                </a:cubicBezTo>
                <a:cubicBezTo>
                  <a:pt x="41512" y="3998658"/>
                  <a:pt x="1" y="3898440"/>
                  <a:pt x="1" y="3793942"/>
                </a:cubicBezTo>
                <a:cubicBezTo>
                  <a:pt x="1" y="2660631"/>
                  <a:pt x="0" y="1527320"/>
                  <a:pt x="0" y="394009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350" tIns="133350" rIns="133350" bIns="3064917" numCol="1" spcCol="1270" anchor="ctr" anchorCtr="0">
            <a:noAutofit/>
          </a:bodyPr>
          <a:lstStyle/>
          <a:p>
            <a:pPr lvl="0" algn="ctr" defTabSz="1555750" rtl="0">
              <a:spcBef>
                <a:spcPct val="0"/>
              </a:spcBef>
              <a:spcAft>
                <a:spcPct val="35000"/>
              </a:spcAft>
            </a:pPr>
            <a:r>
              <a:rPr lang="en-US" sz="3500" kern="1200" dirty="0" smtClean="0"/>
              <a:t>Southern Company</a:t>
            </a:r>
            <a:endParaRPr lang="fa-IR" sz="3500" kern="1200" dirty="0"/>
          </a:p>
        </p:txBody>
      </p:sp>
      <p:sp>
        <p:nvSpPr>
          <p:cNvPr id="6" name="Freeform 5"/>
          <p:cNvSpPr/>
          <p:nvPr/>
        </p:nvSpPr>
        <p:spPr>
          <a:xfrm>
            <a:off x="901025" y="1786839"/>
            <a:ext cx="3152072" cy="610095"/>
          </a:xfrm>
          <a:custGeom>
            <a:avLst/>
            <a:gdLst>
              <a:gd name="connsiteX0" fmla="*/ 0 w 3152072"/>
              <a:gd name="connsiteY0" fmla="*/ 61010 h 610095"/>
              <a:gd name="connsiteX1" fmla="*/ 17869 w 3152072"/>
              <a:gd name="connsiteY1" fmla="*/ 17869 h 610095"/>
              <a:gd name="connsiteX2" fmla="*/ 61010 w 3152072"/>
              <a:gd name="connsiteY2" fmla="*/ 0 h 610095"/>
              <a:gd name="connsiteX3" fmla="*/ 3091062 w 3152072"/>
              <a:gd name="connsiteY3" fmla="*/ 0 h 610095"/>
              <a:gd name="connsiteX4" fmla="*/ 3134203 w 3152072"/>
              <a:gd name="connsiteY4" fmla="*/ 17869 h 610095"/>
              <a:gd name="connsiteX5" fmla="*/ 3152072 w 3152072"/>
              <a:gd name="connsiteY5" fmla="*/ 61010 h 610095"/>
              <a:gd name="connsiteX6" fmla="*/ 3152072 w 3152072"/>
              <a:gd name="connsiteY6" fmla="*/ 549085 h 610095"/>
              <a:gd name="connsiteX7" fmla="*/ 3134203 w 3152072"/>
              <a:gd name="connsiteY7" fmla="*/ 592226 h 610095"/>
              <a:gd name="connsiteX8" fmla="*/ 3091062 w 3152072"/>
              <a:gd name="connsiteY8" fmla="*/ 610095 h 610095"/>
              <a:gd name="connsiteX9" fmla="*/ 61010 w 3152072"/>
              <a:gd name="connsiteY9" fmla="*/ 610095 h 610095"/>
              <a:gd name="connsiteX10" fmla="*/ 17869 w 3152072"/>
              <a:gd name="connsiteY10" fmla="*/ 592226 h 610095"/>
              <a:gd name="connsiteX11" fmla="*/ 0 w 3152072"/>
              <a:gd name="connsiteY11" fmla="*/ 549085 h 610095"/>
              <a:gd name="connsiteX12" fmla="*/ 0 w 3152072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2072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3091062" y="0"/>
                </a:lnTo>
                <a:cubicBezTo>
                  <a:pt x="3107243" y="0"/>
                  <a:pt x="3122761" y="6428"/>
                  <a:pt x="3134203" y="17869"/>
                </a:cubicBezTo>
                <a:cubicBezTo>
                  <a:pt x="3145645" y="29311"/>
                  <a:pt x="3152072" y="44829"/>
                  <a:pt x="3152072" y="61010"/>
                </a:cubicBezTo>
                <a:lnTo>
                  <a:pt x="3152072" y="549085"/>
                </a:lnTo>
                <a:cubicBezTo>
                  <a:pt x="3152072" y="565266"/>
                  <a:pt x="3145644" y="580784"/>
                  <a:pt x="3134203" y="592226"/>
                </a:cubicBezTo>
                <a:cubicBezTo>
                  <a:pt x="3122761" y="603668"/>
                  <a:pt x="3107243" y="610095"/>
                  <a:pt x="3091062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09" tIns="67399" rIns="83909" bIns="67399" numCol="1" spcCol="1270" anchor="ctr" anchorCtr="0">
            <a:noAutofit/>
          </a:bodyPr>
          <a:lstStyle/>
          <a:p>
            <a:pPr lvl="0" algn="ctr" defTabSz="1155700" rtl="0"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/>
              <a:t>Alabama Power</a:t>
            </a:r>
            <a:endParaRPr lang="fa-IR" sz="2600" kern="1200" dirty="0"/>
          </a:p>
        </p:txBody>
      </p:sp>
      <p:sp>
        <p:nvSpPr>
          <p:cNvPr id="8" name="Freeform 7"/>
          <p:cNvSpPr/>
          <p:nvPr/>
        </p:nvSpPr>
        <p:spPr>
          <a:xfrm>
            <a:off x="901025" y="2490796"/>
            <a:ext cx="3152072" cy="610095"/>
          </a:xfrm>
          <a:custGeom>
            <a:avLst/>
            <a:gdLst>
              <a:gd name="connsiteX0" fmla="*/ 0 w 3152072"/>
              <a:gd name="connsiteY0" fmla="*/ 61010 h 610095"/>
              <a:gd name="connsiteX1" fmla="*/ 17869 w 3152072"/>
              <a:gd name="connsiteY1" fmla="*/ 17869 h 610095"/>
              <a:gd name="connsiteX2" fmla="*/ 61010 w 3152072"/>
              <a:gd name="connsiteY2" fmla="*/ 0 h 610095"/>
              <a:gd name="connsiteX3" fmla="*/ 3091062 w 3152072"/>
              <a:gd name="connsiteY3" fmla="*/ 0 h 610095"/>
              <a:gd name="connsiteX4" fmla="*/ 3134203 w 3152072"/>
              <a:gd name="connsiteY4" fmla="*/ 17869 h 610095"/>
              <a:gd name="connsiteX5" fmla="*/ 3152072 w 3152072"/>
              <a:gd name="connsiteY5" fmla="*/ 61010 h 610095"/>
              <a:gd name="connsiteX6" fmla="*/ 3152072 w 3152072"/>
              <a:gd name="connsiteY6" fmla="*/ 549085 h 610095"/>
              <a:gd name="connsiteX7" fmla="*/ 3134203 w 3152072"/>
              <a:gd name="connsiteY7" fmla="*/ 592226 h 610095"/>
              <a:gd name="connsiteX8" fmla="*/ 3091062 w 3152072"/>
              <a:gd name="connsiteY8" fmla="*/ 610095 h 610095"/>
              <a:gd name="connsiteX9" fmla="*/ 61010 w 3152072"/>
              <a:gd name="connsiteY9" fmla="*/ 610095 h 610095"/>
              <a:gd name="connsiteX10" fmla="*/ 17869 w 3152072"/>
              <a:gd name="connsiteY10" fmla="*/ 592226 h 610095"/>
              <a:gd name="connsiteX11" fmla="*/ 0 w 3152072"/>
              <a:gd name="connsiteY11" fmla="*/ 549085 h 610095"/>
              <a:gd name="connsiteX12" fmla="*/ 0 w 3152072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2072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3091062" y="0"/>
                </a:lnTo>
                <a:cubicBezTo>
                  <a:pt x="3107243" y="0"/>
                  <a:pt x="3122761" y="6428"/>
                  <a:pt x="3134203" y="17869"/>
                </a:cubicBezTo>
                <a:cubicBezTo>
                  <a:pt x="3145645" y="29311"/>
                  <a:pt x="3152072" y="44829"/>
                  <a:pt x="3152072" y="61010"/>
                </a:cubicBezTo>
                <a:lnTo>
                  <a:pt x="3152072" y="549085"/>
                </a:lnTo>
                <a:cubicBezTo>
                  <a:pt x="3152072" y="565266"/>
                  <a:pt x="3145644" y="580784"/>
                  <a:pt x="3134203" y="592226"/>
                </a:cubicBezTo>
                <a:cubicBezTo>
                  <a:pt x="3122761" y="603668"/>
                  <a:pt x="3107243" y="610095"/>
                  <a:pt x="3091062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09" tIns="67399" rIns="83909" bIns="67399" numCol="1" spcCol="1270" anchor="ctr" anchorCtr="0">
            <a:noAutofit/>
          </a:bodyPr>
          <a:lstStyle/>
          <a:p>
            <a:pPr lvl="0" algn="ctr" defTabSz="1155700" rtl="0"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/>
              <a:t>Gulf Power</a:t>
            </a:r>
            <a:endParaRPr lang="fa-IR" sz="2600" kern="1200" dirty="0"/>
          </a:p>
        </p:txBody>
      </p:sp>
      <p:sp>
        <p:nvSpPr>
          <p:cNvPr id="9" name="Freeform 8"/>
          <p:cNvSpPr/>
          <p:nvPr/>
        </p:nvSpPr>
        <p:spPr>
          <a:xfrm>
            <a:off x="901025" y="3194752"/>
            <a:ext cx="3152072" cy="610095"/>
          </a:xfrm>
          <a:custGeom>
            <a:avLst/>
            <a:gdLst>
              <a:gd name="connsiteX0" fmla="*/ 0 w 3152072"/>
              <a:gd name="connsiteY0" fmla="*/ 61010 h 610095"/>
              <a:gd name="connsiteX1" fmla="*/ 17869 w 3152072"/>
              <a:gd name="connsiteY1" fmla="*/ 17869 h 610095"/>
              <a:gd name="connsiteX2" fmla="*/ 61010 w 3152072"/>
              <a:gd name="connsiteY2" fmla="*/ 0 h 610095"/>
              <a:gd name="connsiteX3" fmla="*/ 3091062 w 3152072"/>
              <a:gd name="connsiteY3" fmla="*/ 0 h 610095"/>
              <a:gd name="connsiteX4" fmla="*/ 3134203 w 3152072"/>
              <a:gd name="connsiteY4" fmla="*/ 17869 h 610095"/>
              <a:gd name="connsiteX5" fmla="*/ 3152072 w 3152072"/>
              <a:gd name="connsiteY5" fmla="*/ 61010 h 610095"/>
              <a:gd name="connsiteX6" fmla="*/ 3152072 w 3152072"/>
              <a:gd name="connsiteY6" fmla="*/ 549085 h 610095"/>
              <a:gd name="connsiteX7" fmla="*/ 3134203 w 3152072"/>
              <a:gd name="connsiteY7" fmla="*/ 592226 h 610095"/>
              <a:gd name="connsiteX8" fmla="*/ 3091062 w 3152072"/>
              <a:gd name="connsiteY8" fmla="*/ 610095 h 610095"/>
              <a:gd name="connsiteX9" fmla="*/ 61010 w 3152072"/>
              <a:gd name="connsiteY9" fmla="*/ 610095 h 610095"/>
              <a:gd name="connsiteX10" fmla="*/ 17869 w 3152072"/>
              <a:gd name="connsiteY10" fmla="*/ 592226 h 610095"/>
              <a:gd name="connsiteX11" fmla="*/ 0 w 3152072"/>
              <a:gd name="connsiteY11" fmla="*/ 549085 h 610095"/>
              <a:gd name="connsiteX12" fmla="*/ 0 w 3152072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2072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3091062" y="0"/>
                </a:lnTo>
                <a:cubicBezTo>
                  <a:pt x="3107243" y="0"/>
                  <a:pt x="3122761" y="6428"/>
                  <a:pt x="3134203" y="17869"/>
                </a:cubicBezTo>
                <a:cubicBezTo>
                  <a:pt x="3145645" y="29311"/>
                  <a:pt x="3152072" y="44829"/>
                  <a:pt x="3152072" y="61010"/>
                </a:cubicBezTo>
                <a:lnTo>
                  <a:pt x="3152072" y="549085"/>
                </a:lnTo>
                <a:cubicBezTo>
                  <a:pt x="3152072" y="565266"/>
                  <a:pt x="3145644" y="580784"/>
                  <a:pt x="3134203" y="592226"/>
                </a:cubicBezTo>
                <a:cubicBezTo>
                  <a:pt x="3122761" y="603668"/>
                  <a:pt x="3107243" y="610095"/>
                  <a:pt x="3091062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09" tIns="67399" rIns="83909" bIns="67399" numCol="1" spcCol="1270" anchor="ctr" anchorCtr="0">
            <a:noAutofit/>
          </a:bodyPr>
          <a:lstStyle/>
          <a:p>
            <a:pPr lvl="0" algn="ctr" defTabSz="1155700" rtl="0"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/>
              <a:t>Mississippi Power</a:t>
            </a:r>
            <a:endParaRPr lang="fa-IR" sz="2600" kern="1200" dirty="0"/>
          </a:p>
        </p:txBody>
      </p:sp>
      <p:sp>
        <p:nvSpPr>
          <p:cNvPr id="10" name="Freeform 9"/>
          <p:cNvSpPr/>
          <p:nvPr/>
        </p:nvSpPr>
        <p:spPr>
          <a:xfrm>
            <a:off x="901025" y="3898708"/>
            <a:ext cx="3152072" cy="610095"/>
          </a:xfrm>
          <a:custGeom>
            <a:avLst/>
            <a:gdLst>
              <a:gd name="connsiteX0" fmla="*/ 0 w 3152072"/>
              <a:gd name="connsiteY0" fmla="*/ 61010 h 610095"/>
              <a:gd name="connsiteX1" fmla="*/ 17869 w 3152072"/>
              <a:gd name="connsiteY1" fmla="*/ 17869 h 610095"/>
              <a:gd name="connsiteX2" fmla="*/ 61010 w 3152072"/>
              <a:gd name="connsiteY2" fmla="*/ 0 h 610095"/>
              <a:gd name="connsiteX3" fmla="*/ 3091062 w 3152072"/>
              <a:gd name="connsiteY3" fmla="*/ 0 h 610095"/>
              <a:gd name="connsiteX4" fmla="*/ 3134203 w 3152072"/>
              <a:gd name="connsiteY4" fmla="*/ 17869 h 610095"/>
              <a:gd name="connsiteX5" fmla="*/ 3152072 w 3152072"/>
              <a:gd name="connsiteY5" fmla="*/ 61010 h 610095"/>
              <a:gd name="connsiteX6" fmla="*/ 3152072 w 3152072"/>
              <a:gd name="connsiteY6" fmla="*/ 549085 h 610095"/>
              <a:gd name="connsiteX7" fmla="*/ 3134203 w 3152072"/>
              <a:gd name="connsiteY7" fmla="*/ 592226 h 610095"/>
              <a:gd name="connsiteX8" fmla="*/ 3091062 w 3152072"/>
              <a:gd name="connsiteY8" fmla="*/ 610095 h 610095"/>
              <a:gd name="connsiteX9" fmla="*/ 61010 w 3152072"/>
              <a:gd name="connsiteY9" fmla="*/ 610095 h 610095"/>
              <a:gd name="connsiteX10" fmla="*/ 17869 w 3152072"/>
              <a:gd name="connsiteY10" fmla="*/ 592226 h 610095"/>
              <a:gd name="connsiteX11" fmla="*/ 0 w 3152072"/>
              <a:gd name="connsiteY11" fmla="*/ 549085 h 610095"/>
              <a:gd name="connsiteX12" fmla="*/ 0 w 3152072"/>
              <a:gd name="connsiteY12" fmla="*/ 61010 h 61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2072" h="610095">
                <a:moveTo>
                  <a:pt x="0" y="61010"/>
                </a:moveTo>
                <a:cubicBezTo>
                  <a:pt x="0" y="44829"/>
                  <a:pt x="6428" y="29311"/>
                  <a:pt x="17869" y="17869"/>
                </a:cubicBezTo>
                <a:cubicBezTo>
                  <a:pt x="29311" y="6427"/>
                  <a:pt x="44829" y="0"/>
                  <a:pt x="61010" y="0"/>
                </a:cubicBezTo>
                <a:lnTo>
                  <a:pt x="3091062" y="0"/>
                </a:lnTo>
                <a:cubicBezTo>
                  <a:pt x="3107243" y="0"/>
                  <a:pt x="3122761" y="6428"/>
                  <a:pt x="3134203" y="17869"/>
                </a:cubicBezTo>
                <a:cubicBezTo>
                  <a:pt x="3145645" y="29311"/>
                  <a:pt x="3152072" y="44829"/>
                  <a:pt x="3152072" y="61010"/>
                </a:cubicBezTo>
                <a:lnTo>
                  <a:pt x="3152072" y="549085"/>
                </a:lnTo>
                <a:cubicBezTo>
                  <a:pt x="3152072" y="565266"/>
                  <a:pt x="3145644" y="580784"/>
                  <a:pt x="3134203" y="592226"/>
                </a:cubicBezTo>
                <a:cubicBezTo>
                  <a:pt x="3122761" y="603668"/>
                  <a:pt x="3107243" y="610095"/>
                  <a:pt x="3091062" y="610095"/>
                </a:cubicBezTo>
                <a:lnTo>
                  <a:pt x="61010" y="610095"/>
                </a:lnTo>
                <a:cubicBezTo>
                  <a:pt x="44829" y="610095"/>
                  <a:pt x="29311" y="603667"/>
                  <a:pt x="17869" y="592226"/>
                </a:cubicBezTo>
                <a:cubicBezTo>
                  <a:pt x="6427" y="580784"/>
                  <a:pt x="0" y="565266"/>
                  <a:pt x="0" y="549085"/>
                </a:cubicBezTo>
                <a:lnTo>
                  <a:pt x="0" y="6101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09" tIns="67399" rIns="83909" bIns="67399" numCol="1" spcCol="1270" anchor="ctr" anchorCtr="0">
            <a:noAutofit/>
          </a:bodyPr>
          <a:lstStyle/>
          <a:p>
            <a:pPr lvl="0" algn="ctr" defTabSz="1155700" rtl="0"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/>
              <a:t>Georgiou Power  </a:t>
            </a:r>
            <a:endParaRPr lang="fa-IR" sz="26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742613" y="530352"/>
            <a:ext cx="3940090" cy="4187952"/>
          </a:xfrm>
          <a:custGeom>
            <a:avLst/>
            <a:gdLst>
              <a:gd name="connsiteX0" fmla="*/ 0 w 3940090"/>
              <a:gd name="connsiteY0" fmla="*/ 394009 h 4187952"/>
              <a:gd name="connsiteX1" fmla="*/ 115403 w 3940090"/>
              <a:gd name="connsiteY1" fmla="*/ 115403 h 4187952"/>
              <a:gd name="connsiteX2" fmla="*/ 394010 w 3940090"/>
              <a:gd name="connsiteY2" fmla="*/ 1 h 4187952"/>
              <a:gd name="connsiteX3" fmla="*/ 3546081 w 3940090"/>
              <a:gd name="connsiteY3" fmla="*/ 0 h 4187952"/>
              <a:gd name="connsiteX4" fmla="*/ 3824687 w 3940090"/>
              <a:gd name="connsiteY4" fmla="*/ 115403 h 4187952"/>
              <a:gd name="connsiteX5" fmla="*/ 3940089 w 3940090"/>
              <a:gd name="connsiteY5" fmla="*/ 394010 h 4187952"/>
              <a:gd name="connsiteX6" fmla="*/ 3940090 w 3940090"/>
              <a:gd name="connsiteY6" fmla="*/ 3793943 h 4187952"/>
              <a:gd name="connsiteX7" fmla="*/ 3824687 w 3940090"/>
              <a:gd name="connsiteY7" fmla="*/ 4072550 h 4187952"/>
              <a:gd name="connsiteX8" fmla="*/ 3546080 w 3940090"/>
              <a:gd name="connsiteY8" fmla="*/ 4187952 h 4187952"/>
              <a:gd name="connsiteX9" fmla="*/ 394009 w 3940090"/>
              <a:gd name="connsiteY9" fmla="*/ 4187952 h 4187952"/>
              <a:gd name="connsiteX10" fmla="*/ 115403 w 3940090"/>
              <a:gd name="connsiteY10" fmla="*/ 4072549 h 4187952"/>
              <a:gd name="connsiteX11" fmla="*/ 1 w 3940090"/>
              <a:gd name="connsiteY11" fmla="*/ 3793942 h 4187952"/>
              <a:gd name="connsiteX12" fmla="*/ 0 w 3940090"/>
              <a:gd name="connsiteY12" fmla="*/ 394009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40090" h="4187952">
                <a:moveTo>
                  <a:pt x="0" y="394009"/>
                </a:moveTo>
                <a:cubicBezTo>
                  <a:pt x="0" y="289511"/>
                  <a:pt x="41512" y="189294"/>
                  <a:pt x="115403" y="115403"/>
                </a:cubicBezTo>
                <a:cubicBezTo>
                  <a:pt x="189294" y="41512"/>
                  <a:pt x="289512" y="1"/>
                  <a:pt x="394010" y="1"/>
                </a:cubicBezTo>
                <a:lnTo>
                  <a:pt x="3546081" y="0"/>
                </a:lnTo>
                <a:cubicBezTo>
                  <a:pt x="3650579" y="0"/>
                  <a:pt x="3750796" y="41512"/>
                  <a:pt x="3824687" y="115403"/>
                </a:cubicBezTo>
                <a:cubicBezTo>
                  <a:pt x="3898578" y="189294"/>
                  <a:pt x="3940089" y="289512"/>
                  <a:pt x="3940089" y="394010"/>
                </a:cubicBezTo>
                <a:cubicBezTo>
                  <a:pt x="3940089" y="1527321"/>
                  <a:pt x="3940090" y="2660632"/>
                  <a:pt x="3940090" y="3793943"/>
                </a:cubicBezTo>
                <a:cubicBezTo>
                  <a:pt x="3940090" y="3898441"/>
                  <a:pt x="3898578" y="3998658"/>
                  <a:pt x="3824687" y="4072550"/>
                </a:cubicBezTo>
                <a:cubicBezTo>
                  <a:pt x="3750796" y="4146441"/>
                  <a:pt x="3650578" y="4187953"/>
                  <a:pt x="3546080" y="4187952"/>
                </a:cubicBezTo>
                <a:lnTo>
                  <a:pt x="394009" y="4187952"/>
                </a:lnTo>
                <a:cubicBezTo>
                  <a:pt x="289511" y="4187952"/>
                  <a:pt x="189294" y="4146440"/>
                  <a:pt x="115403" y="4072549"/>
                </a:cubicBezTo>
                <a:cubicBezTo>
                  <a:pt x="41512" y="3998658"/>
                  <a:pt x="1" y="3898440"/>
                  <a:pt x="1" y="3793942"/>
                </a:cubicBezTo>
                <a:cubicBezTo>
                  <a:pt x="1" y="2660631"/>
                  <a:pt x="0" y="1527320"/>
                  <a:pt x="0" y="394009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350" tIns="133350" rIns="133350" bIns="3064917" numCol="1" spcCol="1270" anchor="ctr" anchorCtr="0">
            <a:noAutofit/>
          </a:bodyPr>
          <a:lstStyle/>
          <a:p>
            <a:pPr lvl="0" algn="ctr" defTabSz="1555750">
              <a:spcBef>
                <a:spcPct val="0"/>
              </a:spcBef>
              <a:spcAft>
                <a:spcPct val="35000"/>
              </a:spcAft>
            </a:pPr>
            <a:r>
              <a:rPr lang="fa-IR" sz="3500" dirty="0" smtClean="0"/>
              <a:t>هلدینگ، کاراترین </a:t>
            </a:r>
            <a:r>
              <a:rPr lang="fa-IR" sz="3500" kern="1200" dirty="0" smtClean="0"/>
              <a:t>ساختار </a:t>
            </a:r>
            <a:endParaRPr lang="fa-IR" sz="3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136622" y="1787964"/>
            <a:ext cx="3152072" cy="1262724"/>
          </a:xfrm>
          <a:custGeom>
            <a:avLst/>
            <a:gdLst>
              <a:gd name="connsiteX0" fmla="*/ 0 w 3152072"/>
              <a:gd name="connsiteY0" fmla="*/ 126272 h 1262724"/>
              <a:gd name="connsiteX1" fmla="*/ 36984 w 3152072"/>
              <a:gd name="connsiteY1" fmla="*/ 36984 h 1262724"/>
              <a:gd name="connsiteX2" fmla="*/ 126272 w 3152072"/>
              <a:gd name="connsiteY2" fmla="*/ 0 h 1262724"/>
              <a:gd name="connsiteX3" fmla="*/ 3025800 w 3152072"/>
              <a:gd name="connsiteY3" fmla="*/ 0 h 1262724"/>
              <a:gd name="connsiteX4" fmla="*/ 3115088 w 3152072"/>
              <a:gd name="connsiteY4" fmla="*/ 36984 h 1262724"/>
              <a:gd name="connsiteX5" fmla="*/ 3152072 w 3152072"/>
              <a:gd name="connsiteY5" fmla="*/ 126272 h 1262724"/>
              <a:gd name="connsiteX6" fmla="*/ 3152072 w 3152072"/>
              <a:gd name="connsiteY6" fmla="*/ 1136452 h 1262724"/>
              <a:gd name="connsiteX7" fmla="*/ 3115088 w 3152072"/>
              <a:gd name="connsiteY7" fmla="*/ 1225740 h 1262724"/>
              <a:gd name="connsiteX8" fmla="*/ 3025800 w 3152072"/>
              <a:gd name="connsiteY8" fmla="*/ 1262724 h 1262724"/>
              <a:gd name="connsiteX9" fmla="*/ 126272 w 3152072"/>
              <a:gd name="connsiteY9" fmla="*/ 1262724 h 1262724"/>
              <a:gd name="connsiteX10" fmla="*/ 36984 w 3152072"/>
              <a:gd name="connsiteY10" fmla="*/ 1225740 h 1262724"/>
              <a:gd name="connsiteX11" fmla="*/ 0 w 3152072"/>
              <a:gd name="connsiteY11" fmla="*/ 1136452 h 1262724"/>
              <a:gd name="connsiteX12" fmla="*/ 0 w 3152072"/>
              <a:gd name="connsiteY12" fmla="*/ 126272 h 12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2072" h="1262724">
                <a:moveTo>
                  <a:pt x="0" y="126272"/>
                </a:moveTo>
                <a:cubicBezTo>
                  <a:pt x="0" y="92783"/>
                  <a:pt x="13304" y="60665"/>
                  <a:pt x="36984" y="36984"/>
                </a:cubicBezTo>
                <a:cubicBezTo>
                  <a:pt x="60665" y="13303"/>
                  <a:pt x="92782" y="0"/>
                  <a:pt x="126272" y="0"/>
                </a:cubicBezTo>
                <a:lnTo>
                  <a:pt x="3025800" y="0"/>
                </a:lnTo>
                <a:cubicBezTo>
                  <a:pt x="3059289" y="0"/>
                  <a:pt x="3091407" y="13304"/>
                  <a:pt x="3115088" y="36984"/>
                </a:cubicBezTo>
                <a:cubicBezTo>
                  <a:pt x="3138769" y="60665"/>
                  <a:pt x="3152072" y="92782"/>
                  <a:pt x="3152072" y="126272"/>
                </a:cubicBezTo>
                <a:lnTo>
                  <a:pt x="3152072" y="1136452"/>
                </a:lnTo>
                <a:cubicBezTo>
                  <a:pt x="3152072" y="1169941"/>
                  <a:pt x="3138768" y="1202059"/>
                  <a:pt x="3115088" y="1225740"/>
                </a:cubicBezTo>
                <a:cubicBezTo>
                  <a:pt x="3091407" y="1249421"/>
                  <a:pt x="3059290" y="1262724"/>
                  <a:pt x="3025800" y="1262724"/>
                </a:cubicBezTo>
                <a:lnTo>
                  <a:pt x="126272" y="1262724"/>
                </a:lnTo>
                <a:cubicBezTo>
                  <a:pt x="92783" y="1262724"/>
                  <a:pt x="60665" y="1249420"/>
                  <a:pt x="36984" y="1225740"/>
                </a:cubicBezTo>
                <a:cubicBezTo>
                  <a:pt x="13303" y="1202059"/>
                  <a:pt x="0" y="1169942"/>
                  <a:pt x="0" y="1136452"/>
                </a:cubicBezTo>
                <a:lnTo>
                  <a:pt x="0" y="12627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024" tIns="86514" rIns="103024" bIns="86514" numCol="1" spcCol="1270" anchor="ctr" anchorCtr="0">
            <a:noAutofit/>
          </a:bodyPr>
          <a:lstStyle/>
          <a:p>
            <a:pPr lvl="0" algn="ctr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پراکندگی جغرافیایی</a:t>
            </a:r>
            <a:endParaRPr lang="en-US" sz="26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5136622" y="3244954"/>
            <a:ext cx="3152072" cy="1262724"/>
          </a:xfrm>
          <a:custGeom>
            <a:avLst/>
            <a:gdLst>
              <a:gd name="connsiteX0" fmla="*/ 0 w 3152072"/>
              <a:gd name="connsiteY0" fmla="*/ 126272 h 1262724"/>
              <a:gd name="connsiteX1" fmla="*/ 36984 w 3152072"/>
              <a:gd name="connsiteY1" fmla="*/ 36984 h 1262724"/>
              <a:gd name="connsiteX2" fmla="*/ 126272 w 3152072"/>
              <a:gd name="connsiteY2" fmla="*/ 0 h 1262724"/>
              <a:gd name="connsiteX3" fmla="*/ 3025800 w 3152072"/>
              <a:gd name="connsiteY3" fmla="*/ 0 h 1262724"/>
              <a:gd name="connsiteX4" fmla="*/ 3115088 w 3152072"/>
              <a:gd name="connsiteY4" fmla="*/ 36984 h 1262724"/>
              <a:gd name="connsiteX5" fmla="*/ 3152072 w 3152072"/>
              <a:gd name="connsiteY5" fmla="*/ 126272 h 1262724"/>
              <a:gd name="connsiteX6" fmla="*/ 3152072 w 3152072"/>
              <a:gd name="connsiteY6" fmla="*/ 1136452 h 1262724"/>
              <a:gd name="connsiteX7" fmla="*/ 3115088 w 3152072"/>
              <a:gd name="connsiteY7" fmla="*/ 1225740 h 1262724"/>
              <a:gd name="connsiteX8" fmla="*/ 3025800 w 3152072"/>
              <a:gd name="connsiteY8" fmla="*/ 1262724 h 1262724"/>
              <a:gd name="connsiteX9" fmla="*/ 126272 w 3152072"/>
              <a:gd name="connsiteY9" fmla="*/ 1262724 h 1262724"/>
              <a:gd name="connsiteX10" fmla="*/ 36984 w 3152072"/>
              <a:gd name="connsiteY10" fmla="*/ 1225740 h 1262724"/>
              <a:gd name="connsiteX11" fmla="*/ 0 w 3152072"/>
              <a:gd name="connsiteY11" fmla="*/ 1136452 h 1262724"/>
              <a:gd name="connsiteX12" fmla="*/ 0 w 3152072"/>
              <a:gd name="connsiteY12" fmla="*/ 126272 h 12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2072" h="1262724">
                <a:moveTo>
                  <a:pt x="0" y="126272"/>
                </a:moveTo>
                <a:cubicBezTo>
                  <a:pt x="0" y="92783"/>
                  <a:pt x="13304" y="60665"/>
                  <a:pt x="36984" y="36984"/>
                </a:cubicBezTo>
                <a:cubicBezTo>
                  <a:pt x="60665" y="13303"/>
                  <a:pt x="92782" y="0"/>
                  <a:pt x="126272" y="0"/>
                </a:cubicBezTo>
                <a:lnTo>
                  <a:pt x="3025800" y="0"/>
                </a:lnTo>
                <a:cubicBezTo>
                  <a:pt x="3059289" y="0"/>
                  <a:pt x="3091407" y="13304"/>
                  <a:pt x="3115088" y="36984"/>
                </a:cubicBezTo>
                <a:cubicBezTo>
                  <a:pt x="3138769" y="60665"/>
                  <a:pt x="3152072" y="92782"/>
                  <a:pt x="3152072" y="126272"/>
                </a:cubicBezTo>
                <a:lnTo>
                  <a:pt x="3152072" y="1136452"/>
                </a:lnTo>
                <a:cubicBezTo>
                  <a:pt x="3152072" y="1169941"/>
                  <a:pt x="3138768" y="1202059"/>
                  <a:pt x="3115088" y="1225740"/>
                </a:cubicBezTo>
                <a:cubicBezTo>
                  <a:pt x="3091407" y="1249421"/>
                  <a:pt x="3059290" y="1262724"/>
                  <a:pt x="3025800" y="1262724"/>
                </a:cubicBezTo>
                <a:lnTo>
                  <a:pt x="126272" y="1262724"/>
                </a:lnTo>
                <a:cubicBezTo>
                  <a:pt x="92783" y="1262724"/>
                  <a:pt x="60665" y="1249420"/>
                  <a:pt x="36984" y="1225740"/>
                </a:cubicBezTo>
                <a:cubicBezTo>
                  <a:pt x="13303" y="1202059"/>
                  <a:pt x="0" y="1169942"/>
                  <a:pt x="0" y="1136452"/>
                </a:cubicBezTo>
                <a:lnTo>
                  <a:pt x="0" y="12627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024" tIns="86514" rIns="103024" bIns="86514" numCol="1" spcCol="1270" anchor="ctr" anchorCtr="0">
            <a:noAutofit/>
          </a:bodyPr>
          <a:lstStyle/>
          <a:p>
            <a:pPr lvl="0" algn="ctr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قوانین محلی متفاوت</a:t>
            </a:r>
            <a:endParaRPr lang="fa-IR" sz="2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به‌هنگام وقوع بحران در اقمار، هلدینگ چه می‌کند؟</a:t>
            </a:r>
            <a:endParaRPr lang="en-US" sz="2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2920" y="610400"/>
            <a:ext cx="8183879" cy="4027855"/>
            <a:chOff x="502920" y="610400"/>
            <a:chExt cx="8183879" cy="4027855"/>
          </a:xfrm>
        </p:grpSpPr>
        <p:sp>
          <p:nvSpPr>
            <p:cNvPr id="6" name="Freeform 5"/>
            <p:cNvSpPr/>
            <p:nvPr/>
          </p:nvSpPr>
          <p:spPr>
            <a:xfrm>
              <a:off x="502920" y="610400"/>
              <a:ext cx="6792620" cy="2072781"/>
            </a:xfrm>
            <a:custGeom>
              <a:avLst/>
              <a:gdLst>
                <a:gd name="connsiteX0" fmla="*/ 0 w 6792620"/>
                <a:gd name="connsiteY0" fmla="*/ 207278 h 2072781"/>
                <a:gd name="connsiteX1" fmla="*/ 60711 w 6792620"/>
                <a:gd name="connsiteY1" fmla="*/ 60710 h 2072781"/>
                <a:gd name="connsiteX2" fmla="*/ 207279 w 6792620"/>
                <a:gd name="connsiteY2" fmla="*/ 0 h 2072781"/>
                <a:gd name="connsiteX3" fmla="*/ 6585342 w 6792620"/>
                <a:gd name="connsiteY3" fmla="*/ 0 h 2072781"/>
                <a:gd name="connsiteX4" fmla="*/ 6731910 w 6792620"/>
                <a:gd name="connsiteY4" fmla="*/ 60711 h 2072781"/>
                <a:gd name="connsiteX5" fmla="*/ 6792620 w 6792620"/>
                <a:gd name="connsiteY5" fmla="*/ 207279 h 2072781"/>
                <a:gd name="connsiteX6" fmla="*/ 6792620 w 6792620"/>
                <a:gd name="connsiteY6" fmla="*/ 1865503 h 2072781"/>
                <a:gd name="connsiteX7" fmla="*/ 6731910 w 6792620"/>
                <a:gd name="connsiteY7" fmla="*/ 2012071 h 2072781"/>
                <a:gd name="connsiteX8" fmla="*/ 6585342 w 6792620"/>
                <a:gd name="connsiteY8" fmla="*/ 2072781 h 2072781"/>
                <a:gd name="connsiteX9" fmla="*/ 207278 w 6792620"/>
                <a:gd name="connsiteY9" fmla="*/ 2072781 h 2072781"/>
                <a:gd name="connsiteX10" fmla="*/ 60710 w 6792620"/>
                <a:gd name="connsiteY10" fmla="*/ 2012071 h 2072781"/>
                <a:gd name="connsiteX11" fmla="*/ 0 w 6792620"/>
                <a:gd name="connsiteY11" fmla="*/ 1865503 h 2072781"/>
                <a:gd name="connsiteX12" fmla="*/ 0 w 6792620"/>
                <a:gd name="connsiteY12" fmla="*/ 207278 h 207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92620" h="2072781">
                  <a:moveTo>
                    <a:pt x="0" y="207278"/>
                  </a:moveTo>
                  <a:cubicBezTo>
                    <a:pt x="0" y="152304"/>
                    <a:pt x="21838" y="99582"/>
                    <a:pt x="60711" y="60710"/>
                  </a:cubicBezTo>
                  <a:cubicBezTo>
                    <a:pt x="99583" y="21838"/>
                    <a:pt x="152305" y="0"/>
                    <a:pt x="207279" y="0"/>
                  </a:cubicBezTo>
                  <a:lnTo>
                    <a:pt x="6585342" y="0"/>
                  </a:lnTo>
                  <a:cubicBezTo>
                    <a:pt x="6640316" y="0"/>
                    <a:pt x="6693038" y="21838"/>
                    <a:pt x="6731910" y="60711"/>
                  </a:cubicBezTo>
                  <a:cubicBezTo>
                    <a:pt x="6770782" y="99583"/>
                    <a:pt x="6792620" y="152305"/>
                    <a:pt x="6792620" y="207279"/>
                  </a:cubicBezTo>
                  <a:lnTo>
                    <a:pt x="6792620" y="1865503"/>
                  </a:lnTo>
                  <a:cubicBezTo>
                    <a:pt x="6792620" y="1920477"/>
                    <a:pt x="6770782" y="1973199"/>
                    <a:pt x="6731910" y="2012071"/>
                  </a:cubicBezTo>
                  <a:cubicBezTo>
                    <a:pt x="6693038" y="2050943"/>
                    <a:pt x="6640316" y="2072781"/>
                    <a:pt x="6585342" y="2072781"/>
                  </a:cubicBezTo>
                  <a:lnTo>
                    <a:pt x="207278" y="2072781"/>
                  </a:lnTo>
                  <a:cubicBezTo>
                    <a:pt x="152304" y="2072781"/>
                    <a:pt x="99582" y="2050943"/>
                    <a:pt x="60710" y="2012071"/>
                  </a:cubicBezTo>
                  <a:cubicBezTo>
                    <a:pt x="21838" y="1973199"/>
                    <a:pt x="0" y="1920477"/>
                    <a:pt x="0" y="1865503"/>
                  </a:cubicBezTo>
                  <a:lnTo>
                    <a:pt x="0" y="207278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920" tIns="248920" rIns="248920" bIns="824277" numCol="1" spcCol="1270" anchor="t" anchorCtr="0">
              <a:noAutofit/>
            </a:bodyPr>
            <a:lstStyle/>
            <a:p>
              <a:pPr lvl="0" algn="ctr" defTabSz="155575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3500" kern="1200" dirty="0" smtClean="0">
                  <a:cs typeface="B Zar" pitchFamily="2" charset="-78"/>
                </a:rPr>
                <a:t>غالباً زیان‌ها را به یکی از دلایل زیر جبران می‌کند:</a:t>
              </a:r>
              <a:endParaRPr lang="en-US" sz="3500" kern="1200" dirty="0">
                <a:cs typeface="B Zar" pitchFamily="2" charset="-78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894179" y="1992255"/>
              <a:ext cx="6792620" cy="2646000"/>
            </a:xfrm>
            <a:custGeom>
              <a:avLst/>
              <a:gdLst>
                <a:gd name="connsiteX0" fmla="*/ 0 w 6792620"/>
                <a:gd name="connsiteY0" fmla="*/ 264600 h 2646000"/>
                <a:gd name="connsiteX1" fmla="*/ 77500 w 6792620"/>
                <a:gd name="connsiteY1" fmla="*/ 77500 h 2646000"/>
                <a:gd name="connsiteX2" fmla="*/ 264601 w 6792620"/>
                <a:gd name="connsiteY2" fmla="*/ 1 h 2646000"/>
                <a:gd name="connsiteX3" fmla="*/ 6528020 w 6792620"/>
                <a:gd name="connsiteY3" fmla="*/ 0 h 2646000"/>
                <a:gd name="connsiteX4" fmla="*/ 6715120 w 6792620"/>
                <a:gd name="connsiteY4" fmla="*/ 77500 h 2646000"/>
                <a:gd name="connsiteX5" fmla="*/ 6792619 w 6792620"/>
                <a:gd name="connsiteY5" fmla="*/ 264601 h 2646000"/>
                <a:gd name="connsiteX6" fmla="*/ 6792620 w 6792620"/>
                <a:gd name="connsiteY6" fmla="*/ 2381400 h 2646000"/>
                <a:gd name="connsiteX7" fmla="*/ 6715120 w 6792620"/>
                <a:gd name="connsiteY7" fmla="*/ 2568501 h 2646000"/>
                <a:gd name="connsiteX8" fmla="*/ 6528019 w 6792620"/>
                <a:gd name="connsiteY8" fmla="*/ 2646000 h 2646000"/>
                <a:gd name="connsiteX9" fmla="*/ 264600 w 6792620"/>
                <a:gd name="connsiteY9" fmla="*/ 2646000 h 2646000"/>
                <a:gd name="connsiteX10" fmla="*/ 77500 w 6792620"/>
                <a:gd name="connsiteY10" fmla="*/ 2568500 h 2646000"/>
                <a:gd name="connsiteX11" fmla="*/ 1 w 6792620"/>
                <a:gd name="connsiteY11" fmla="*/ 2381399 h 2646000"/>
                <a:gd name="connsiteX12" fmla="*/ 0 w 6792620"/>
                <a:gd name="connsiteY12" fmla="*/ 264600 h 264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92620" h="2646000">
                  <a:moveTo>
                    <a:pt x="0" y="264600"/>
                  </a:moveTo>
                  <a:cubicBezTo>
                    <a:pt x="0" y="194424"/>
                    <a:pt x="27878" y="127122"/>
                    <a:pt x="77500" y="77500"/>
                  </a:cubicBezTo>
                  <a:cubicBezTo>
                    <a:pt x="127122" y="27878"/>
                    <a:pt x="194424" y="1"/>
                    <a:pt x="264601" y="1"/>
                  </a:cubicBezTo>
                  <a:lnTo>
                    <a:pt x="6528020" y="0"/>
                  </a:lnTo>
                  <a:cubicBezTo>
                    <a:pt x="6598196" y="0"/>
                    <a:pt x="6665498" y="27878"/>
                    <a:pt x="6715120" y="77500"/>
                  </a:cubicBezTo>
                  <a:cubicBezTo>
                    <a:pt x="6764742" y="127122"/>
                    <a:pt x="6792619" y="194424"/>
                    <a:pt x="6792619" y="264601"/>
                  </a:cubicBezTo>
                  <a:cubicBezTo>
                    <a:pt x="6792619" y="970201"/>
                    <a:pt x="6792620" y="1675800"/>
                    <a:pt x="6792620" y="2381400"/>
                  </a:cubicBezTo>
                  <a:cubicBezTo>
                    <a:pt x="6792620" y="2451576"/>
                    <a:pt x="6764743" y="2518878"/>
                    <a:pt x="6715120" y="2568501"/>
                  </a:cubicBezTo>
                  <a:cubicBezTo>
                    <a:pt x="6665498" y="2618123"/>
                    <a:pt x="6598196" y="2646001"/>
                    <a:pt x="6528019" y="2646000"/>
                  </a:cubicBezTo>
                  <a:lnTo>
                    <a:pt x="264600" y="2646000"/>
                  </a:lnTo>
                  <a:cubicBezTo>
                    <a:pt x="194424" y="2646000"/>
                    <a:pt x="127122" y="2618122"/>
                    <a:pt x="77500" y="2568500"/>
                  </a:cubicBezTo>
                  <a:cubicBezTo>
                    <a:pt x="27878" y="2518878"/>
                    <a:pt x="1" y="2451576"/>
                    <a:pt x="1" y="2381399"/>
                  </a:cubicBezTo>
                  <a:cubicBezTo>
                    <a:pt x="1" y="1675799"/>
                    <a:pt x="0" y="970200"/>
                    <a:pt x="0" y="264600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6419" tIns="326419" rIns="326419" bIns="326419" numCol="1" spcCol="1270" anchor="t" anchorCtr="0">
              <a:noAutofit/>
            </a:bodyPr>
            <a:lstStyle/>
            <a:p>
              <a:pPr marL="285750" lvl="1" indent="-285750" algn="justLow" defTabSz="155575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3500" kern="1200" dirty="0" smtClean="0">
                  <a:cs typeface="B Mitra" pitchFamily="2" charset="-78"/>
                </a:rPr>
                <a:t>حفظ حسن‌شهرت و از دست‌ندادن مشتریان خود</a:t>
              </a:r>
              <a:endParaRPr lang="en-US" sz="3500" kern="1200" dirty="0">
                <a:cs typeface="B Mitra" pitchFamily="2" charset="-78"/>
              </a:endParaRPr>
            </a:p>
            <a:p>
              <a:pPr marL="285750" lvl="1" indent="-285750" algn="justLow" defTabSz="155575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3500" kern="1200" dirty="0" smtClean="0">
                  <a:cs typeface="B Mitra" pitchFamily="2" charset="-78"/>
                </a:rPr>
                <a:t>حفظ سرمایه‌گذاری‌های اولیۀ خود</a:t>
              </a:r>
              <a:endParaRPr lang="en-US" sz="3500" kern="1200" dirty="0">
                <a:cs typeface="B Mitra" pitchFamily="2" charset="-78"/>
              </a:endParaRPr>
            </a:p>
            <a:p>
              <a:pPr marL="285750" lvl="1" indent="-285750" algn="justLow" defTabSz="155575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3500" kern="1200" dirty="0" smtClean="0">
                  <a:cs typeface="B Mitra" pitchFamily="2" charset="-78"/>
                </a:rPr>
                <a:t>تضامین هلدینگ نزد اعتباردهندگان </a:t>
              </a:r>
              <a:endParaRPr lang="en-US" sz="3500" kern="1200" dirty="0">
                <a:cs typeface="B Mitra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کنترل با مالکیت محدود در ایران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396688" y="2314927"/>
            <a:ext cx="2396342" cy="2396342"/>
          </a:xfrm>
          <a:custGeom>
            <a:avLst/>
            <a:gdLst>
              <a:gd name="connsiteX0" fmla="*/ 0 w 2396342"/>
              <a:gd name="connsiteY0" fmla="*/ 1198171 h 2396342"/>
              <a:gd name="connsiteX1" fmla="*/ 350937 w 2396342"/>
              <a:gd name="connsiteY1" fmla="*/ 350936 h 2396342"/>
              <a:gd name="connsiteX2" fmla="*/ 1198173 w 2396342"/>
              <a:gd name="connsiteY2" fmla="*/ 1 h 2396342"/>
              <a:gd name="connsiteX3" fmla="*/ 2045408 w 2396342"/>
              <a:gd name="connsiteY3" fmla="*/ 350938 h 2396342"/>
              <a:gd name="connsiteX4" fmla="*/ 2396343 w 2396342"/>
              <a:gd name="connsiteY4" fmla="*/ 1198174 h 2396342"/>
              <a:gd name="connsiteX5" fmla="*/ 2045407 w 2396342"/>
              <a:gd name="connsiteY5" fmla="*/ 2045409 h 2396342"/>
              <a:gd name="connsiteX6" fmla="*/ 1198172 w 2396342"/>
              <a:gd name="connsiteY6" fmla="*/ 2396345 h 2396342"/>
              <a:gd name="connsiteX7" fmla="*/ 350937 w 2396342"/>
              <a:gd name="connsiteY7" fmla="*/ 2045408 h 2396342"/>
              <a:gd name="connsiteX8" fmla="*/ 2 w 2396342"/>
              <a:gd name="connsiteY8" fmla="*/ 1198173 h 2396342"/>
              <a:gd name="connsiteX9" fmla="*/ 0 w 2396342"/>
              <a:gd name="connsiteY9" fmla="*/ 1198171 h 239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6342" h="2396342">
                <a:moveTo>
                  <a:pt x="0" y="1198171"/>
                </a:moveTo>
                <a:cubicBezTo>
                  <a:pt x="0" y="880396"/>
                  <a:pt x="126236" y="575637"/>
                  <a:pt x="350937" y="350936"/>
                </a:cubicBezTo>
                <a:cubicBezTo>
                  <a:pt x="575638" y="126236"/>
                  <a:pt x="880398" y="1"/>
                  <a:pt x="1198173" y="1"/>
                </a:cubicBezTo>
                <a:cubicBezTo>
                  <a:pt x="1515948" y="1"/>
                  <a:pt x="1820707" y="126237"/>
                  <a:pt x="2045408" y="350938"/>
                </a:cubicBezTo>
                <a:cubicBezTo>
                  <a:pt x="2270108" y="575639"/>
                  <a:pt x="2396343" y="880399"/>
                  <a:pt x="2396343" y="1198174"/>
                </a:cubicBezTo>
                <a:cubicBezTo>
                  <a:pt x="2396343" y="1515949"/>
                  <a:pt x="2270107" y="1820708"/>
                  <a:pt x="2045407" y="2045409"/>
                </a:cubicBezTo>
                <a:cubicBezTo>
                  <a:pt x="1820706" y="2270110"/>
                  <a:pt x="1515947" y="2396345"/>
                  <a:pt x="1198172" y="2396345"/>
                </a:cubicBezTo>
                <a:cubicBezTo>
                  <a:pt x="880397" y="2396345"/>
                  <a:pt x="575638" y="2270109"/>
                  <a:pt x="350937" y="2045408"/>
                </a:cubicBezTo>
                <a:cubicBezTo>
                  <a:pt x="126236" y="1820707"/>
                  <a:pt x="1" y="1515947"/>
                  <a:pt x="2" y="1198173"/>
                </a:cubicBezTo>
                <a:lnTo>
                  <a:pt x="0" y="1198171"/>
                </a:lnTo>
                <a:close/>
              </a:path>
            </a:pathLst>
          </a:custGeom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6811" tIns="366811" rIns="366811" bIns="366811" numCol="1" spcCol="1270" anchor="ctr" anchorCtr="0">
            <a:noAutofit/>
          </a:bodyPr>
          <a:lstStyle/>
          <a:p>
            <a:pPr lvl="0" algn="ctr" defTabSz="1111250" rtl="1">
              <a:spcBef>
                <a:spcPct val="0"/>
              </a:spcBef>
              <a:spcAft>
                <a:spcPct val="35000"/>
              </a:spcAft>
            </a:pPr>
            <a:r>
              <a:rPr lang="fa-IR" sz="2500" kern="1200" dirty="0" smtClean="0">
                <a:cs typeface="B Mitra" pitchFamily="2" charset="-78"/>
              </a:rPr>
              <a:t>از مزیت کنترل با مالکیت محدود کمتر استفاده می‌شود.</a:t>
            </a:r>
            <a:endParaRPr lang="fa-IR" sz="2500" kern="1200" dirty="0">
              <a:cs typeface="B Mitra" pitchFamily="2" charset="-78"/>
            </a:endParaRPr>
          </a:p>
        </p:txBody>
      </p:sp>
      <p:sp>
        <p:nvSpPr>
          <p:cNvPr id="7" name="Left Arrow 6"/>
          <p:cNvSpPr/>
          <p:nvPr/>
        </p:nvSpPr>
        <p:spPr>
          <a:xfrm rot="12900000">
            <a:off x="1440316" y="1757556"/>
            <a:ext cx="2270102" cy="682957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507325" y="537386"/>
            <a:ext cx="2276525" cy="1821220"/>
          </a:xfrm>
          <a:custGeom>
            <a:avLst/>
            <a:gdLst>
              <a:gd name="connsiteX0" fmla="*/ 0 w 2276525"/>
              <a:gd name="connsiteY0" fmla="*/ 182122 h 1821220"/>
              <a:gd name="connsiteX1" fmla="*/ 53342 w 2276525"/>
              <a:gd name="connsiteY1" fmla="*/ 53342 h 1821220"/>
              <a:gd name="connsiteX2" fmla="*/ 182122 w 2276525"/>
              <a:gd name="connsiteY2" fmla="*/ 0 h 1821220"/>
              <a:gd name="connsiteX3" fmla="*/ 2094403 w 2276525"/>
              <a:gd name="connsiteY3" fmla="*/ 0 h 1821220"/>
              <a:gd name="connsiteX4" fmla="*/ 2223183 w 2276525"/>
              <a:gd name="connsiteY4" fmla="*/ 53342 h 1821220"/>
              <a:gd name="connsiteX5" fmla="*/ 2276525 w 2276525"/>
              <a:gd name="connsiteY5" fmla="*/ 182122 h 1821220"/>
              <a:gd name="connsiteX6" fmla="*/ 2276525 w 2276525"/>
              <a:gd name="connsiteY6" fmla="*/ 1639098 h 1821220"/>
              <a:gd name="connsiteX7" fmla="*/ 2223183 w 2276525"/>
              <a:gd name="connsiteY7" fmla="*/ 1767878 h 1821220"/>
              <a:gd name="connsiteX8" fmla="*/ 2094403 w 2276525"/>
              <a:gd name="connsiteY8" fmla="*/ 1821220 h 1821220"/>
              <a:gd name="connsiteX9" fmla="*/ 182122 w 2276525"/>
              <a:gd name="connsiteY9" fmla="*/ 1821220 h 1821220"/>
              <a:gd name="connsiteX10" fmla="*/ 53342 w 2276525"/>
              <a:gd name="connsiteY10" fmla="*/ 1767878 h 1821220"/>
              <a:gd name="connsiteX11" fmla="*/ 0 w 2276525"/>
              <a:gd name="connsiteY11" fmla="*/ 1639098 h 1821220"/>
              <a:gd name="connsiteX12" fmla="*/ 0 w 2276525"/>
              <a:gd name="connsiteY12" fmla="*/ 182122 h 182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6525" h="1821220">
                <a:moveTo>
                  <a:pt x="0" y="182122"/>
                </a:moveTo>
                <a:cubicBezTo>
                  <a:pt x="0" y="133820"/>
                  <a:pt x="19188" y="87497"/>
                  <a:pt x="53342" y="53342"/>
                </a:cubicBezTo>
                <a:cubicBezTo>
                  <a:pt x="87497" y="19188"/>
                  <a:pt x="133820" y="0"/>
                  <a:pt x="182122" y="0"/>
                </a:cubicBezTo>
                <a:lnTo>
                  <a:pt x="2094403" y="0"/>
                </a:lnTo>
                <a:cubicBezTo>
                  <a:pt x="2142705" y="0"/>
                  <a:pt x="2189028" y="19188"/>
                  <a:pt x="2223183" y="53342"/>
                </a:cubicBezTo>
                <a:cubicBezTo>
                  <a:pt x="2257337" y="87497"/>
                  <a:pt x="2276525" y="133820"/>
                  <a:pt x="2276525" y="182122"/>
                </a:cubicBezTo>
                <a:lnTo>
                  <a:pt x="2276525" y="1639098"/>
                </a:lnTo>
                <a:cubicBezTo>
                  <a:pt x="2276525" y="1687400"/>
                  <a:pt x="2257337" y="1733723"/>
                  <a:pt x="2223183" y="1767878"/>
                </a:cubicBezTo>
                <a:cubicBezTo>
                  <a:pt x="2189028" y="1802033"/>
                  <a:pt x="2142705" y="1821220"/>
                  <a:pt x="2094403" y="1821220"/>
                </a:cubicBezTo>
                <a:lnTo>
                  <a:pt x="182122" y="1821220"/>
                </a:lnTo>
                <a:cubicBezTo>
                  <a:pt x="133820" y="1821220"/>
                  <a:pt x="87497" y="1802032"/>
                  <a:pt x="53342" y="1767878"/>
                </a:cubicBezTo>
                <a:cubicBezTo>
                  <a:pt x="19188" y="1733723"/>
                  <a:pt x="0" y="1687400"/>
                  <a:pt x="0" y="1639098"/>
                </a:cubicBezTo>
                <a:lnTo>
                  <a:pt x="0" y="182122"/>
                </a:lnTo>
                <a:close/>
              </a:path>
            </a:pathLst>
          </a:custGeom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2" tIns="102872" rIns="102872" bIns="102872" numCol="1" spcCol="1270" anchor="ctr" anchorCtr="0">
            <a:noAutofit/>
          </a:bodyPr>
          <a:lstStyle/>
          <a:p>
            <a:pPr lvl="0" algn="ctr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Mitra" pitchFamily="2" charset="-78"/>
              </a:rPr>
              <a:t>استراتژی اصلی، رفع نیازهای گروه از طریق شرکت‌های تابعه است.</a:t>
            </a:r>
            <a:endParaRPr lang="en-US" sz="2600" kern="1200" dirty="0">
              <a:cs typeface="B Mitra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 rot="19500000">
            <a:off x="5479300" y="1757556"/>
            <a:ext cx="2270102" cy="682957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6405869" y="537386"/>
            <a:ext cx="2276525" cy="1821220"/>
          </a:xfrm>
          <a:custGeom>
            <a:avLst/>
            <a:gdLst>
              <a:gd name="connsiteX0" fmla="*/ 0 w 2276525"/>
              <a:gd name="connsiteY0" fmla="*/ 182122 h 1821220"/>
              <a:gd name="connsiteX1" fmla="*/ 53342 w 2276525"/>
              <a:gd name="connsiteY1" fmla="*/ 53342 h 1821220"/>
              <a:gd name="connsiteX2" fmla="*/ 182122 w 2276525"/>
              <a:gd name="connsiteY2" fmla="*/ 0 h 1821220"/>
              <a:gd name="connsiteX3" fmla="*/ 2094403 w 2276525"/>
              <a:gd name="connsiteY3" fmla="*/ 0 h 1821220"/>
              <a:gd name="connsiteX4" fmla="*/ 2223183 w 2276525"/>
              <a:gd name="connsiteY4" fmla="*/ 53342 h 1821220"/>
              <a:gd name="connsiteX5" fmla="*/ 2276525 w 2276525"/>
              <a:gd name="connsiteY5" fmla="*/ 182122 h 1821220"/>
              <a:gd name="connsiteX6" fmla="*/ 2276525 w 2276525"/>
              <a:gd name="connsiteY6" fmla="*/ 1639098 h 1821220"/>
              <a:gd name="connsiteX7" fmla="*/ 2223183 w 2276525"/>
              <a:gd name="connsiteY7" fmla="*/ 1767878 h 1821220"/>
              <a:gd name="connsiteX8" fmla="*/ 2094403 w 2276525"/>
              <a:gd name="connsiteY8" fmla="*/ 1821220 h 1821220"/>
              <a:gd name="connsiteX9" fmla="*/ 182122 w 2276525"/>
              <a:gd name="connsiteY9" fmla="*/ 1821220 h 1821220"/>
              <a:gd name="connsiteX10" fmla="*/ 53342 w 2276525"/>
              <a:gd name="connsiteY10" fmla="*/ 1767878 h 1821220"/>
              <a:gd name="connsiteX11" fmla="*/ 0 w 2276525"/>
              <a:gd name="connsiteY11" fmla="*/ 1639098 h 1821220"/>
              <a:gd name="connsiteX12" fmla="*/ 0 w 2276525"/>
              <a:gd name="connsiteY12" fmla="*/ 182122 h 182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6525" h="1821220">
                <a:moveTo>
                  <a:pt x="0" y="182122"/>
                </a:moveTo>
                <a:cubicBezTo>
                  <a:pt x="0" y="133820"/>
                  <a:pt x="19188" y="87497"/>
                  <a:pt x="53342" y="53342"/>
                </a:cubicBezTo>
                <a:cubicBezTo>
                  <a:pt x="87497" y="19188"/>
                  <a:pt x="133820" y="0"/>
                  <a:pt x="182122" y="0"/>
                </a:cubicBezTo>
                <a:lnTo>
                  <a:pt x="2094403" y="0"/>
                </a:lnTo>
                <a:cubicBezTo>
                  <a:pt x="2142705" y="0"/>
                  <a:pt x="2189028" y="19188"/>
                  <a:pt x="2223183" y="53342"/>
                </a:cubicBezTo>
                <a:cubicBezTo>
                  <a:pt x="2257337" y="87497"/>
                  <a:pt x="2276525" y="133820"/>
                  <a:pt x="2276525" y="182122"/>
                </a:cubicBezTo>
                <a:lnTo>
                  <a:pt x="2276525" y="1639098"/>
                </a:lnTo>
                <a:cubicBezTo>
                  <a:pt x="2276525" y="1687400"/>
                  <a:pt x="2257337" y="1733723"/>
                  <a:pt x="2223183" y="1767878"/>
                </a:cubicBezTo>
                <a:cubicBezTo>
                  <a:pt x="2189028" y="1802033"/>
                  <a:pt x="2142705" y="1821220"/>
                  <a:pt x="2094403" y="1821220"/>
                </a:cubicBezTo>
                <a:lnTo>
                  <a:pt x="182122" y="1821220"/>
                </a:lnTo>
                <a:cubicBezTo>
                  <a:pt x="133820" y="1821220"/>
                  <a:pt x="87497" y="1802032"/>
                  <a:pt x="53342" y="1767878"/>
                </a:cubicBezTo>
                <a:cubicBezTo>
                  <a:pt x="19188" y="1733723"/>
                  <a:pt x="0" y="1687400"/>
                  <a:pt x="0" y="1639098"/>
                </a:cubicBezTo>
                <a:lnTo>
                  <a:pt x="0" y="182122"/>
                </a:lnTo>
                <a:close/>
              </a:path>
            </a:pathLst>
          </a:custGeom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2" tIns="102872" rIns="102872" bIns="102872" numCol="1" spcCol="1270" anchor="ctr" anchorCtr="0">
            <a:noAutofit/>
          </a:bodyPr>
          <a:lstStyle/>
          <a:p>
            <a:pPr lvl="0" algn="ctr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Mitra" pitchFamily="2" charset="-78"/>
              </a:rPr>
              <a:t>اکثریت سهام شرکت‌های تابعه در اختیار مادر است.</a:t>
            </a:r>
            <a:endParaRPr lang="en-US" sz="2600" kern="12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معایب تبدیل‌شدن به هلدینگ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 rot="21600000">
            <a:off x="504893" y="530351"/>
            <a:ext cx="1936080" cy="418795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0" tIns="837591" rIns="140815" bIns="837590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مسألۀ مالیات مضاعف</a:t>
            </a:r>
            <a:endParaRPr lang="fa-IR" sz="2200" kern="1200" dirty="0">
              <a:cs typeface="B Zar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 rot="21600000">
            <a:off x="2586177" y="530351"/>
            <a:ext cx="1936080" cy="418795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1860324"/>
              <a:satOff val="-10190"/>
              <a:lumOff val="3137"/>
              <a:alphaOff val="0"/>
            </a:schemeClr>
          </a:fillRef>
          <a:effectRef idx="2">
            <a:schemeClr val="accent3">
              <a:hueOff val="-1860324"/>
              <a:satOff val="-10190"/>
              <a:lumOff val="313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0" tIns="837591" rIns="140815" bIns="837590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انتقال ناخواستۀ قدرت از اقمار به ستاد سازمان</a:t>
            </a:r>
            <a:endParaRPr lang="en-US" sz="2200" kern="1200" dirty="0">
              <a:cs typeface="B Za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 rot="21600000">
            <a:off x="4667462" y="530351"/>
            <a:ext cx="1936080" cy="418795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3720649"/>
              <a:satOff val="-20381"/>
              <a:lumOff val="6275"/>
              <a:alphaOff val="0"/>
            </a:schemeClr>
          </a:fillRef>
          <a:effectRef idx="2">
            <a:schemeClr val="accent3">
              <a:hueOff val="-3720649"/>
              <a:satOff val="-20381"/>
              <a:lumOff val="627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0" tIns="837591" rIns="140815" bIns="837590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سیاسی‌شدن شرکت‌های مادر</a:t>
            </a:r>
            <a:endParaRPr lang="en-US" sz="2200" kern="1200" dirty="0">
              <a:cs typeface="B Zar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 rot="21600000">
            <a:off x="6748747" y="530351"/>
            <a:ext cx="1936080" cy="418795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0" tIns="837591" rIns="140815" bIns="837590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پیچیدگی و مشکل‌بودن فرآیندهای کنترل مرکزی</a:t>
            </a:r>
            <a:endParaRPr lang="en-US" sz="22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مسألۀ نمایندگی در شکل‌گیری هدینگ‌ها</a:t>
            </a:r>
            <a:endParaRPr lang="fa-I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a-IR" dirty="0">
              <a:cs typeface="B Zar" pitchFamily="2" charset="-78"/>
            </a:endParaRPr>
          </a:p>
        </p:txBody>
      </p:sp>
      <p:grpSp>
        <p:nvGrpSpPr>
          <p:cNvPr id="3" name="Diagram group"/>
          <p:cNvGrpSpPr/>
          <p:nvPr/>
        </p:nvGrpSpPr>
        <p:grpSpPr>
          <a:xfrm>
            <a:off x="480060" y="609600"/>
            <a:ext cx="8183880" cy="4187951"/>
            <a:chOff x="0" y="0"/>
            <a:chExt cx="8183880" cy="4187951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5" name="Group 5"/>
            <p:cNvGrpSpPr/>
            <p:nvPr/>
          </p:nvGrpSpPr>
          <p:grpSpPr>
            <a:xfrm>
              <a:off x="0" y="0"/>
              <a:ext cx="8183880" cy="1256385"/>
              <a:chOff x="0" y="0"/>
              <a:chExt cx="8183880" cy="125638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8183880" cy="1256385"/>
              </a:xfrm>
              <a:prstGeom prst="rect">
                <a:avLst/>
              </a:prstGeom>
              <a:sp3d z="-227350" prstMaterial="matte"/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>
                <a:off x="0" y="0"/>
                <a:ext cx="8183880" cy="1256385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133350" tIns="133350" rIns="133350" bIns="133350" spcCol="1270" anchor="ctr"/>
              <a:lstStyle/>
              <a:p>
                <a:pPr algn="ctr" defTabSz="15557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a-IR" sz="3500" b="1" dirty="0">
                    <a:cs typeface="B Nazanin" pitchFamily="2" charset="-78"/>
                  </a:rPr>
                  <a:t>هدف بسیاری از مدیران بیشینه‌سازی اندازۀ شرکت‌هاست. با افزایش اندازۀ </a:t>
                </a:r>
                <a:r>
                  <a:rPr lang="fa-IR" sz="3500" b="1" dirty="0" smtClean="0">
                    <a:cs typeface="B Nazanin" pitchFamily="2" charset="-78"/>
                  </a:rPr>
                  <a:t>شرکت:</a:t>
                </a:r>
                <a:endParaRPr lang="fa-IR" sz="3500" dirty="0">
                  <a:cs typeface="B Nazanin" pitchFamily="2" charset="-78"/>
                </a:endParaRPr>
              </a:p>
            </p:txBody>
          </p:sp>
        </p:grpSp>
        <p:grpSp>
          <p:nvGrpSpPr>
            <p:cNvPr id="6" name="Group 7"/>
            <p:cNvGrpSpPr/>
            <p:nvPr/>
          </p:nvGrpSpPr>
          <p:grpSpPr>
            <a:xfrm>
              <a:off x="0" y="1256385"/>
              <a:ext cx="4091939" cy="2638409"/>
              <a:chOff x="0" y="1256385"/>
              <a:chExt cx="4091939" cy="263840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1256385"/>
                <a:ext cx="4091939" cy="2638409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sp>
          <p:sp>
            <p:nvSpPr>
              <p:cNvPr id="14" name="Rectangle 13"/>
              <p:cNvSpPr/>
              <p:nvPr/>
            </p:nvSpPr>
            <p:spPr>
              <a:xfrm>
                <a:off x="0" y="1256385"/>
                <a:ext cx="4091939" cy="263840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33350" tIns="133350" rIns="133350" bIns="133350" spcCol="1270" anchor="ctr">
                <a:sp3d extrusionH="28000" prstMaterial="matte"/>
              </a:bodyPr>
              <a:lstStyle/>
              <a:p>
                <a:pPr algn="ctr" defTabSz="15557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a-IR" sz="3500" dirty="0">
                    <a:cs typeface="B Zar" pitchFamily="2" charset="-78"/>
                  </a:rPr>
                  <a:t>بر قدرت، حیثیت، پایگاه و حقوق مدیران افزوده می‌شود.</a:t>
                </a:r>
              </a:p>
            </p:txBody>
          </p:sp>
        </p:grpSp>
        <p:grpSp>
          <p:nvGrpSpPr>
            <p:cNvPr id="7" name="Group 8"/>
            <p:cNvGrpSpPr/>
            <p:nvPr/>
          </p:nvGrpSpPr>
          <p:grpSpPr>
            <a:xfrm>
              <a:off x="4091940" y="1256385"/>
              <a:ext cx="4091939" cy="2638409"/>
              <a:chOff x="4091940" y="1256385"/>
              <a:chExt cx="4091939" cy="2638409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091940" y="1256385"/>
                <a:ext cx="4091939" cy="2638409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12" name="Rectangle 11"/>
              <p:cNvSpPr/>
              <p:nvPr/>
            </p:nvSpPr>
            <p:spPr>
              <a:xfrm>
                <a:off x="4091940" y="1256385"/>
                <a:ext cx="4091939" cy="263840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33350" tIns="133350" rIns="133350" bIns="133350" spcCol="1270" anchor="ctr">
                <a:sp3d extrusionH="28000" prstMaterial="matte"/>
              </a:bodyPr>
              <a:lstStyle/>
              <a:p>
                <a:pPr algn="ctr" defTabSz="15557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a-IR" sz="3500" dirty="0">
                    <a:cs typeface="B Zar" pitchFamily="2" charset="-78"/>
                  </a:rPr>
                  <a:t>امنیت شغلی مدیران به سبب محافظت از قبضۀ مالکیت بیشتر می‌شود.</a:t>
                </a:r>
                <a:endParaRPr lang="en-US" sz="3500" dirty="0">
                  <a:cs typeface="B Zar" pitchFamily="2" charset="-78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0" y="3894795"/>
              <a:ext cx="8183880" cy="293156"/>
            </a:xfrm>
            <a:prstGeom prst="rect">
              <a:avLst/>
            </a:prstGeom>
            <a:sp3d z="-227350" prstMaterial="matte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سبک‌های تعاملی در شرکت‌های مادر</a:t>
            </a:r>
            <a:endParaRPr lang="en-US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116710" y="530352"/>
            <a:ext cx="6956298" cy="4187952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502920" y="1786737"/>
            <a:ext cx="2455164" cy="1675180"/>
          </a:xfrm>
          <a:custGeom>
            <a:avLst/>
            <a:gdLst>
              <a:gd name="connsiteX0" fmla="*/ 0 w 2455164"/>
              <a:gd name="connsiteY0" fmla="*/ 279202 h 1675180"/>
              <a:gd name="connsiteX1" fmla="*/ 81777 w 2455164"/>
              <a:gd name="connsiteY1" fmla="*/ 81776 h 1675180"/>
              <a:gd name="connsiteX2" fmla="*/ 279203 w 2455164"/>
              <a:gd name="connsiteY2" fmla="*/ 0 h 1675180"/>
              <a:gd name="connsiteX3" fmla="*/ 2175962 w 2455164"/>
              <a:gd name="connsiteY3" fmla="*/ 0 h 1675180"/>
              <a:gd name="connsiteX4" fmla="*/ 2373388 w 2455164"/>
              <a:gd name="connsiteY4" fmla="*/ 81777 h 1675180"/>
              <a:gd name="connsiteX5" fmla="*/ 2455164 w 2455164"/>
              <a:gd name="connsiteY5" fmla="*/ 279203 h 1675180"/>
              <a:gd name="connsiteX6" fmla="*/ 2455164 w 2455164"/>
              <a:gd name="connsiteY6" fmla="*/ 1395978 h 1675180"/>
              <a:gd name="connsiteX7" fmla="*/ 2373388 w 2455164"/>
              <a:gd name="connsiteY7" fmla="*/ 1593404 h 1675180"/>
              <a:gd name="connsiteX8" fmla="*/ 2175962 w 2455164"/>
              <a:gd name="connsiteY8" fmla="*/ 1675180 h 1675180"/>
              <a:gd name="connsiteX9" fmla="*/ 279202 w 2455164"/>
              <a:gd name="connsiteY9" fmla="*/ 1675180 h 1675180"/>
              <a:gd name="connsiteX10" fmla="*/ 81776 w 2455164"/>
              <a:gd name="connsiteY10" fmla="*/ 1593403 h 1675180"/>
              <a:gd name="connsiteX11" fmla="*/ 0 w 2455164"/>
              <a:gd name="connsiteY11" fmla="*/ 1395977 h 1675180"/>
              <a:gd name="connsiteX12" fmla="*/ 0 w 2455164"/>
              <a:gd name="connsiteY12" fmla="*/ 279202 h 167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5164" h="1675180">
                <a:moveTo>
                  <a:pt x="0" y="279202"/>
                </a:moveTo>
                <a:cubicBezTo>
                  <a:pt x="0" y="205153"/>
                  <a:pt x="29416" y="134137"/>
                  <a:pt x="81777" y="81776"/>
                </a:cubicBezTo>
                <a:cubicBezTo>
                  <a:pt x="134138" y="29416"/>
                  <a:pt x="205154" y="0"/>
                  <a:pt x="279203" y="0"/>
                </a:cubicBezTo>
                <a:lnTo>
                  <a:pt x="2175962" y="0"/>
                </a:lnTo>
                <a:cubicBezTo>
                  <a:pt x="2250011" y="0"/>
                  <a:pt x="2321027" y="29416"/>
                  <a:pt x="2373388" y="81777"/>
                </a:cubicBezTo>
                <a:cubicBezTo>
                  <a:pt x="2425748" y="134138"/>
                  <a:pt x="2455164" y="205154"/>
                  <a:pt x="2455164" y="279203"/>
                </a:cubicBezTo>
                <a:lnTo>
                  <a:pt x="2455164" y="1395978"/>
                </a:lnTo>
                <a:cubicBezTo>
                  <a:pt x="2455164" y="1470027"/>
                  <a:pt x="2425748" y="1541043"/>
                  <a:pt x="2373388" y="1593404"/>
                </a:cubicBezTo>
                <a:cubicBezTo>
                  <a:pt x="2321027" y="1645765"/>
                  <a:pt x="2250011" y="1675180"/>
                  <a:pt x="2175962" y="1675180"/>
                </a:cubicBezTo>
                <a:lnTo>
                  <a:pt x="279202" y="1675180"/>
                </a:lnTo>
                <a:cubicBezTo>
                  <a:pt x="205153" y="1675180"/>
                  <a:pt x="134137" y="1645764"/>
                  <a:pt x="81776" y="1593403"/>
                </a:cubicBezTo>
                <a:cubicBezTo>
                  <a:pt x="29415" y="1541042"/>
                  <a:pt x="0" y="1470026"/>
                  <a:pt x="0" y="1395977"/>
                </a:cubicBezTo>
                <a:lnTo>
                  <a:pt x="0" y="27920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3216" tIns="173216" rIns="173216" bIns="173216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Zar" pitchFamily="2" charset="-78"/>
              </a:rPr>
              <a:t>سبک برنامه‌ریزی استراتژیک</a:t>
            </a:r>
            <a:endParaRPr lang="en-US" sz="2400" kern="1200" dirty="0">
              <a:cs typeface="B Zar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367278" y="1786737"/>
            <a:ext cx="2455164" cy="1675180"/>
          </a:xfrm>
          <a:custGeom>
            <a:avLst/>
            <a:gdLst>
              <a:gd name="connsiteX0" fmla="*/ 0 w 2455164"/>
              <a:gd name="connsiteY0" fmla="*/ 279202 h 1675180"/>
              <a:gd name="connsiteX1" fmla="*/ 81777 w 2455164"/>
              <a:gd name="connsiteY1" fmla="*/ 81776 h 1675180"/>
              <a:gd name="connsiteX2" fmla="*/ 279203 w 2455164"/>
              <a:gd name="connsiteY2" fmla="*/ 0 h 1675180"/>
              <a:gd name="connsiteX3" fmla="*/ 2175962 w 2455164"/>
              <a:gd name="connsiteY3" fmla="*/ 0 h 1675180"/>
              <a:gd name="connsiteX4" fmla="*/ 2373388 w 2455164"/>
              <a:gd name="connsiteY4" fmla="*/ 81777 h 1675180"/>
              <a:gd name="connsiteX5" fmla="*/ 2455164 w 2455164"/>
              <a:gd name="connsiteY5" fmla="*/ 279203 h 1675180"/>
              <a:gd name="connsiteX6" fmla="*/ 2455164 w 2455164"/>
              <a:gd name="connsiteY6" fmla="*/ 1395978 h 1675180"/>
              <a:gd name="connsiteX7" fmla="*/ 2373388 w 2455164"/>
              <a:gd name="connsiteY7" fmla="*/ 1593404 h 1675180"/>
              <a:gd name="connsiteX8" fmla="*/ 2175962 w 2455164"/>
              <a:gd name="connsiteY8" fmla="*/ 1675180 h 1675180"/>
              <a:gd name="connsiteX9" fmla="*/ 279202 w 2455164"/>
              <a:gd name="connsiteY9" fmla="*/ 1675180 h 1675180"/>
              <a:gd name="connsiteX10" fmla="*/ 81776 w 2455164"/>
              <a:gd name="connsiteY10" fmla="*/ 1593403 h 1675180"/>
              <a:gd name="connsiteX11" fmla="*/ 0 w 2455164"/>
              <a:gd name="connsiteY11" fmla="*/ 1395977 h 1675180"/>
              <a:gd name="connsiteX12" fmla="*/ 0 w 2455164"/>
              <a:gd name="connsiteY12" fmla="*/ 279202 h 167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5164" h="1675180">
                <a:moveTo>
                  <a:pt x="0" y="279202"/>
                </a:moveTo>
                <a:cubicBezTo>
                  <a:pt x="0" y="205153"/>
                  <a:pt x="29416" y="134137"/>
                  <a:pt x="81777" y="81776"/>
                </a:cubicBezTo>
                <a:cubicBezTo>
                  <a:pt x="134138" y="29416"/>
                  <a:pt x="205154" y="0"/>
                  <a:pt x="279203" y="0"/>
                </a:cubicBezTo>
                <a:lnTo>
                  <a:pt x="2175962" y="0"/>
                </a:lnTo>
                <a:cubicBezTo>
                  <a:pt x="2250011" y="0"/>
                  <a:pt x="2321027" y="29416"/>
                  <a:pt x="2373388" y="81777"/>
                </a:cubicBezTo>
                <a:cubicBezTo>
                  <a:pt x="2425748" y="134138"/>
                  <a:pt x="2455164" y="205154"/>
                  <a:pt x="2455164" y="279203"/>
                </a:cubicBezTo>
                <a:lnTo>
                  <a:pt x="2455164" y="1395978"/>
                </a:lnTo>
                <a:cubicBezTo>
                  <a:pt x="2455164" y="1470027"/>
                  <a:pt x="2425748" y="1541043"/>
                  <a:pt x="2373388" y="1593404"/>
                </a:cubicBezTo>
                <a:cubicBezTo>
                  <a:pt x="2321027" y="1645765"/>
                  <a:pt x="2250011" y="1675180"/>
                  <a:pt x="2175962" y="1675180"/>
                </a:cubicBezTo>
                <a:lnTo>
                  <a:pt x="279202" y="1675180"/>
                </a:lnTo>
                <a:cubicBezTo>
                  <a:pt x="205153" y="1675180"/>
                  <a:pt x="134137" y="1645764"/>
                  <a:pt x="81776" y="1593403"/>
                </a:cubicBezTo>
                <a:cubicBezTo>
                  <a:pt x="29415" y="1541042"/>
                  <a:pt x="0" y="1470026"/>
                  <a:pt x="0" y="1395977"/>
                </a:cubicBezTo>
                <a:lnTo>
                  <a:pt x="0" y="27920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3216" tIns="173216" rIns="173216" bIns="173216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Zar" pitchFamily="2" charset="-78"/>
              </a:rPr>
              <a:t>سبک کنترل استراتژیک</a:t>
            </a:r>
            <a:endParaRPr lang="en-US" sz="2400" kern="1200" dirty="0">
              <a:cs typeface="B Zar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231636" y="1786737"/>
            <a:ext cx="2455164" cy="1675180"/>
          </a:xfrm>
          <a:custGeom>
            <a:avLst/>
            <a:gdLst>
              <a:gd name="connsiteX0" fmla="*/ 0 w 2455164"/>
              <a:gd name="connsiteY0" fmla="*/ 279202 h 1675180"/>
              <a:gd name="connsiteX1" fmla="*/ 81777 w 2455164"/>
              <a:gd name="connsiteY1" fmla="*/ 81776 h 1675180"/>
              <a:gd name="connsiteX2" fmla="*/ 279203 w 2455164"/>
              <a:gd name="connsiteY2" fmla="*/ 0 h 1675180"/>
              <a:gd name="connsiteX3" fmla="*/ 2175962 w 2455164"/>
              <a:gd name="connsiteY3" fmla="*/ 0 h 1675180"/>
              <a:gd name="connsiteX4" fmla="*/ 2373388 w 2455164"/>
              <a:gd name="connsiteY4" fmla="*/ 81777 h 1675180"/>
              <a:gd name="connsiteX5" fmla="*/ 2455164 w 2455164"/>
              <a:gd name="connsiteY5" fmla="*/ 279203 h 1675180"/>
              <a:gd name="connsiteX6" fmla="*/ 2455164 w 2455164"/>
              <a:gd name="connsiteY6" fmla="*/ 1395978 h 1675180"/>
              <a:gd name="connsiteX7" fmla="*/ 2373388 w 2455164"/>
              <a:gd name="connsiteY7" fmla="*/ 1593404 h 1675180"/>
              <a:gd name="connsiteX8" fmla="*/ 2175962 w 2455164"/>
              <a:gd name="connsiteY8" fmla="*/ 1675180 h 1675180"/>
              <a:gd name="connsiteX9" fmla="*/ 279202 w 2455164"/>
              <a:gd name="connsiteY9" fmla="*/ 1675180 h 1675180"/>
              <a:gd name="connsiteX10" fmla="*/ 81776 w 2455164"/>
              <a:gd name="connsiteY10" fmla="*/ 1593403 h 1675180"/>
              <a:gd name="connsiteX11" fmla="*/ 0 w 2455164"/>
              <a:gd name="connsiteY11" fmla="*/ 1395977 h 1675180"/>
              <a:gd name="connsiteX12" fmla="*/ 0 w 2455164"/>
              <a:gd name="connsiteY12" fmla="*/ 279202 h 167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5164" h="1675180">
                <a:moveTo>
                  <a:pt x="0" y="279202"/>
                </a:moveTo>
                <a:cubicBezTo>
                  <a:pt x="0" y="205153"/>
                  <a:pt x="29416" y="134137"/>
                  <a:pt x="81777" y="81776"/>
                </a:cubicBezTo>
                <a:cubicBezTo>
                  <a:pt x="134138" y="29416"/>
                  <a:pt x="205154" y="0"/>
                  <a:pt x="279203" y="0"/>
                </a:cubicBezTo>
                <a:lnTo>
                  <a:pt x="2175962" y="0"/>
                </a:lnTo>
                <a:cubicBezTo>
                  <a:pt x="2250011" y="0"/>
                  <a:pt x="2321027" y="29416"/>
                  <a:pt x="2373388" y="81777"/>
                </a:cubicBezTo>
                <a:cubicBezTo>
                  <a:pt x="2425748" y="134138"/>
                  <a:pt x="2455164" y="205154"/>
                  <a:pt x="2455164" y="279203"/>
                </a:cubicBezTo>
                <a:lnTo>
                  <a:pt x="2455164" y="1395978"/>
                </a:lnTo>
                <a:cubicBezTo>
                  <a:pt x="2455164" y="1470027"/>
                  <a:pt x="2425748" y="1541043"/>
                  <a:pt x="2373388" y="1593404"/>
                </a:cubicBezTo>
                <a:cubicBezTo>
                  <a:pt x="2321027" y="1645765"/>
                  <a:pt x="2250011" y="1675180"/>
                  <a:pt x="2175962" y="1675180"/>
                </a:cubicBezTo>
                <a:lnTo>
                  <a:pt x="279202" y="1675180"/>
                </a:lnTo>
                <a:cubicBezTo>
                  <a:pt x="205153" y="1675180"/>
                  <a:pt x="134137" y="1645764"/>
                  <a:pt x="81776" y="1593403"/>
                </a:cubicBezTo>
                <a:cubicBezTo>
                  <a:pt x="29415" y="1541042"/>
                  <a:pt x="0" y="1470026"/>
                  <a:pt x="0" y="1395977"/>
                </a:cubicBezTo>
                <a:lnTo>
                  <a:pt x="0" y="27920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3216" tIns="173216" rIns="173216" bIns="173216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Zar" pitchFamily="2" charset="-78"/>
              </a:rPr>
              <a:t>سبک کنترل مالی</a:t>
            </a:r>
            <a:endParaRPr lang="en-US" sz="2400" kern="1200" dirty="0">
              <a:cs typeface="B Zar" pitchFamily="2" charset="-78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1981200" y="4724400"/>
            <a:ext cx="5029200" cy="381000"/>
          </a:xfrm>
          <a:prstGeom prst="left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ounded Rectangle 6"/>
          <p:cNvSpPr/>
          <p:nvPr/>
        </p:nvSpPr>
        <p:spPr>
          <a:xfrm>
            <a:off x="838200" y="4572000"/>
            <a:ext cx="1066800" cy="6858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تمرکز</a:t>
            </a:r>
            <a:endParaRPr lang="fa-IR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86600" y="4495800"/>
            <a:ext cx="1066800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تفویض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مقایسۀ انواع سبک‌های تعاملی</a:t>
            </a:r>
            <a:endParaRPr lang="fa-I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23345"/>
          <a:ext cx="8229600" cy="3320055"/>
        </p:xfrm>
        <a:graphic>
          <a:graphicData uri="http://schemas.openxmlformats.org/drawingml/2006/table">
            <a:tbl>
              <a:tblPr rtl="1" firstRow="1" bandRow="1">
                <a:tableStyleId>{9DCAF9ED-07DC-4A11-8D7F-57B35C25682E}</a:tableStyleId>
              </a:tblPr>
              <a:tblGrid>
                <a:gridCol w="2199860"/>
                <a:gridCol w="1914940"/>
                <a:gridCol w="2057400"/>
                <a:gridCol w="2057400"/>
              </a:tblGrid>
              <a:tr h="914400"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ysClr val="windowText" lastClr="000000"/>
                          </a:solidFill>
                          <a:cs typeface="B Mitra" pitchFamily="2" charset="-78"/>
                        </a:rPr>
                        <a:t>مدل</a:t>
                      </a:r>
                      <a:r>
                        <a:rPr lang="fa-IR" baseline="0" dirty="0" smtClean="0">
                          <a:solidFill>
                            <a:sysClr val="windowText" lastClr="000000"/>
                          </a:solidFill>
                          <a:cs typeface="B Mitra" pitchFamily="2" charset="-78"/>
                        </a:rPr>
                        <a:t> تعامل</a:t>
                      </a:r>
                      <a:endParaRPr lang="fa-IR" dirty="0">
                        <a:solidFill>
                          <a:sysClr val="windowText" lastClr="000000"/>
                        </a:solidFill>
                        <a:cs typeface="B Mitra" pitchFamily="2" charset="-7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تدوین</a:t>
                      </a:r>
                      <a:r>
                        <a:rPr lang="fa-IR" baseline="0" dirty="0" smtClean="0">
                          <a:cs typeface="B Mitra" pitchFamily="2" charset="-78"/>
                        </a:rPr>
                        <a:t> استراتژی</a:t>
                      </a:r>
                      <a:endParaRPr lang="fa-IR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تصویب </a:t>
                      </a:r>
                      <a:r>
                        <a:rPr lang="fa-IR" baseline="0" dirty="0" smtClean="0">
                          <a:cs typeface="B Mitra" pitchFamily="2" charset="-78"/>
                        </a:rPr>
                        <a:t>استراتژی</a:t>
                      </a:r>
                      <a:endParaRPr lang="fa-IR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اجرای </a:t>
                      </a:r>
                      <a:r>
                        <a:rPr lang="fa-IR" baseline="0" dirty="0" smtClean="0">
                          <a:cs typeface="B Mitra" pitchFamily="2" charset="-78"/>
                        </a:rPr>
                        <a:t>استراتژی</a:t>
                      </a:r>
                      <a:endParaRPr lang="fa-IR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 rtl="1"/>
                      <a:endParaRPr kumimoji="0" lang="fa-IR" sz="2000" kern="12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kumimoji="0" lang="fa-IR" sz="2000" kern="1200" dirty="0" smtClean="0">
                          <a:cs typeface="B Mitra" pitchFamily="2" charset="-78"/>
                        </a:rPr>
                        <a:t>برنامه‌ریزی استراتژیک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شرکت مادر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شرکت مادر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توابع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792151"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کنترل استراتژیک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توابع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شرکت مادر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شرکت مادر و توابع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775304"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کنترل مالی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توابع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توابع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 smtClean="0">
                        <a:cs typeface="B Mitra" pitchFamily="2" charset="-78"/>
                      </a:endParaRPr>
                    </a:p>
                    <a:p>
                      <a:pPr algn="ctr" rtl="1"/>
                      <a:r>
                        <a:rPr lang="fa-IR" sz="2000" dirty="0" smtClean="0">
                          <a:cs typeface="B Mitra" pitchFamily="2" charset="-78"/>
                        </a:rPr>
                        <a:t>توابع</a:t>
                      </a:r>
                      <a:endParaRPr lang="fa-IR" sz="2000" b="0" dirty="0">
                        <a:cs typeface="B Mitr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سبک برنامه‌ریزی استراتژیک</a:t>
            </a:r>
            <a:endParaRPr lang="en-US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02920" y="3058002"/>
            <a:ext cx="8183880" cy="1658412"/>
          </a:xfrm>
          <a:custGeom>
            <a:avLst/>
            <a:gdLst>
              <a:gd name="connsiteX0" fmla="*/ 0 w 8183880"/>
              <a:gd name="connsiteY0" fmla="*/ 0 h 1658412"/>
              <a:gd name="connsiteX1" fmla="*/ 8183880 w 8183880"/>
              <a:gd name="connsiteY1" fmla="*/ 0 h 1658412"/>
              <a:gd name="connsiteX2" fmla="*/ 8183880 w 8183880"/>
              <a:gd name="connsiteY2" fmla="*/ 1658412 h 1658412"/>
              <a:gd name="connsiteX3" fmla="*/ 0 w 8183880"/>
              <a:gd name="connsiteY3" fmla="*/ 1658412 h 1658412"/>
              <a:gd name="connsiteX4" fmla="*/ 0 w 8183880"/>
              <a:gd name="connsiteY4" fmla="*/ 0 h 165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658412">
                <a:moveTo>
                  <a:pt x="0" y="0"/>
                </a:moveTo>
                <a:lnTo>
                  <a:pt x="8183880" y="0"/>
                </a:lnTo>
                <a:lnTo>
                  <a:pt x="8183880" y="1658412"/>
                </a:lnTo>
                <a:lnTo>
                  <a:pt x="0" y="165841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0472" tIns="220472" rIns="220472" bIns="983342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/>
              <a:t>ویژگی‌ها</a:t>
            </a:r>
            <a:endParaRPr lang="en-US" sz="31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06916" y="3920377"/>
            <a:ext cx="2725295" cy="762869"/>
          </a:xfrm>
          <a:custGeom>
            <a:avLst/>
            <a:gdLst>
              <a:gd name="connsiteX0" fmla="*/ 0 w 2725295"/>
              <a:gd name="connsiteY0" fmla="*/ 0 h 762869"/>
              <a:gd name="connsiteX1" fmla="*/ 2725295 w 2725295"/>
              <a:gd name="connsiteY1" fmla="*/ 0 h 762869"/>
              <a:gd name="connsiteX2" fmla="*/ 2725295 w 2725295"/>
              <a:gd name="connsiteY2" fmla="*/ 762869 h 762869"/>
              <a:gd name="connsiteX3" fmla="*/ 0 w 2725295"/>
              <a:gd name="connsiteY3" fmla="*/ 762869 h 762869"/>
              <a:gd name="connsiteX4" fmla="*/ 0 w 2725295"/>
              <a:gd name="connsiteY4" fmla="*/ 0 h 76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95" h="762869">
                <a:moveTo>
                  <a:pt x="0" y="0"/>
                </a:moveTo>
                <a:lnTo>
                  <a:pt x="2725295" y="0"/>
                </a:lnTo>
                <a:lnTo>
                  <a:pt x="2725295" y="762869"/>
                </a:lnTo>
                <a:lnTo>
                  <a:pt x="0" y="76286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استراتژی‌های کسب و کارها خلق می‌شود.</a:t>
            </a:r>
            <a:endParaRPr lang="fa-IR" sz="15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3232212" y="3920377"/>
            <a:ext cx="2725295" cy="762869"/>
          </a:xfrm>
          <a:custGeom>
            <a:avLst/>
            <a:gdLst>
              <a:gd name="connsiteX0" fmla="*/ 0 w 2725295"/>
              <a:gd name="connsiteY0" fmla="*/ 0 h 762869"/>
              <a:gd name="connsiteX1" fmla="*/ 2725295 w 2725295"/>
              <a:gd name="connsiteY1" fmla="*/ 0 h 762869"/>
              <a:gd name="connsiteX2" fmla="*/ 2725295 w 2725295"/>
              <a:gd name="connsiteY2" fmla="*/ 762869 h 762869"/>
              <a:gd name="connsiteX3" fmla="*/ 0 w 2725295"/>
              <a:gd name="connsiteY3" fmla="*/ 762869 h 762869"/>
              <a:gd name="connsiteX4" fmla="*/ 0 w 2725295"/>
              <a:gd name="connsiteY4" fmla="*/ 0 h 76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95" h="762869">
                <a:moveTo>
                  <a:pt x="0" y="0"/>
                </a:moveTo>
                <a:lnTo>
                  <a:pt x="2725295" y="0"/>
                </a:lnTo>
                <a:lnTo>
                  <a:pt x="2725295" y="762869"/>
                </a:lnTo>
                <a:lnTo>
                  <a:pt x="0" y="76286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1449178"/>
              <a:satOff val="-1690"/>
              <a:lumOff val="-282"/>
              <a:alphaOff val="0"/>
            </a:schemeClr>
          </a:lnRef>
          <a:fillRef idx="1">
            <a:schemeClr val="accent2">
              <a:tint val="40000"/>
              <a:alpha val="90000"/>
              <a:hueOff val="-1449178"/>
              <a:satOff val="-1690"/>
              <a:lumOff val="-282"/>
              <a:alphaOff val="0"/>
            </a:schemeClr>
          </a:fillRef>
          <a:effectRef idx="0">
            <a:schemeClr val="accent2">
              <a:tint val="40000"/>
              <a:alpha val="90000"/>
              <a:hueOff val="-1449178"/>
              <a:satOff val="-1690"/>
              <a:lumOff val="-282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کسب و کارها در محیطی با رقابت شدید فعالیت می‌کنند.</a:t>
            </a:r>
            <a:endParaRPr lang="en-US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957507" y="3920377"/>
            <a:ext cx="2725295" cy="762869"/>
          </a:xfrm>
          <a:custGeom>
            <a:avLst/>
            <a:gdLst>
              <a:gd name="connsiteX0" fmla="*/ 0 w 2725295"/>
              <a:gd name="connsiteY0" fmla="*/ 0 h 762869"/>
              <a:gd name="connsiteX1" fmla="*/ 2725295 w 2725295"/>
              <a:gd name="connsiteY1" fmla="*/ 0 h 762869"/>
              <a:gd name="connsiteX2" fmla="*/ 2725295 w 2725295"/>
              <a:gd name="connsiteY2" fmla="*/ 762869 h 762869"/>
              <a:gd name="connsiteX3" fmla="*/ 0 w 2725295"/>
              <a:gd name="connsiteY3" fmla="*/ 762869 h 762869"/>
              <a:gd name="connsiteX4" fmla="*/ 0 w 2725295"/>
              <a:gd name="connsiteY4" fmla="*/ 0 h 76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95" h="762869">
                <a:moveTo>
                  <a:pt x="0" y="0"/>
                </a:moveTo>
                <a:lnTo>
                  <a:pt x="2725295" y="0"/>
                </a:lnTo>
                <a:lnTo>
                  <a:pt x="2725295" y="762869"/>
                </a:lnTo>
                <a:lnTo>
                  <a:pt x="0" y="76286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2898357"/>
              <a:satOff val="-3380"/>
              <a:lumOff val="-564"/>
              <a:alphaOff val="0"/>
            </a:schemeClr>
          </a:lnRef>
          <a:fillRef idx="1">
            <a:schemeClr val="accent2">
              <a:tint val="40000"/>
              <a:alpha val="90000"/>
              <a:hueOff val="-2898357"/>
              <a:satOff val="-3380"/>
              <a:lumOff val="-564"/>
              <a:alphaOff val="0"/>
            </a:schemeClr>
          </a:fillRef>
          <a:effectRef idx="0">
            <a:schemeClr val="accent2">
              <a:tint val="40000"/>
              <a:alpha val="90000"/>
              <a:hueOff val="-2898357"/>
              <a:satOff val="-3380"/>
              <a:lumOff val="-56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کسب و کارها با سرمایه‌گذاری‌های بلند‌مدت، پرریسک و بزرگ مواجه اند.</a:t>
            </a:r>
            <a:endParaRPr lang="en-US" sz="15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502920" y="532239"/>
            <a:ext cx="8183880" cy="2550640"/>
          </a:xfrm>
          <a:custGeom>
            <a:avLst/>
            <a:gdLst>
              <a:gd name="connsiteX0" fmla="*/ 0 w 8183880"/>
              <a:gd name="connsiteY0" fmla="*/ 893310 h 2550638"/>
              <a:gd name="connsiteX1" fmla="*/ 3773110 w 8183880"/>
              <a:gd name="connsiteY1" fmla="*/ 893310 h 2550638"/>
              <a:gd name="connsiteX2" fmla="*/ 3773110 w 8183880"/>
              <a:gd name="connsiteY2" fmla="*/ 637660 h 2550638"/>
              <a:gd name="connsiteX3" fmla="*/ 3454281 w 8183880"/>
              <a:gd name="connsiteY3" fmla="*/ 637660 h 2550638"/>
              <a:gd name="connsiteX4" fmla="*/ 4091940 w 8183880"/>
              <a:gd name="connsiteY4" fmla="*/ 0 h 2550638"/>
              <a:gd name="connsiteX5" fmla="*/ 4729600 w 8183880"/>
              <a:gd name="connsiteY5" fmla="*/ 637660 h 2550638"/>
              <a:gd name="connsiteX6" fmla="*/ 4410770 w 8183880"/>
              <a:gd name="connsiteY6" fmla="*/ 637660 h 2550638"/>
              <a:gd name="connsiteX7" fmla="*/ 4410770 w 8183880"/>
              <a:gd name="connsiteY7" fmla="*/ 893310 h 2550638"/>
              <a:gd name="connsiteX8" fmla="*/ 8183880 w 8183880"/>
              <a:gd name="connsiteY8" fmla="*/ 893310 h 2550638"/>
              <a:gd name="connsiteX9" fmla="*/ 8183880 w 8183880"/>
              <a:gd name="connsiteY9" fmla="*/ 2550638 h 2550638"/>
              <a:gd name="connsiteX10" fmla="*/ 0 w 8183880"/>
              <a:gd name="connsiteY10" fmla="*/ 2550638 h 2550638"/>
              <a:gd name="connsiteX11" fmla="*/ 0 w 8183880"/>
              <a:gd name="connsiteY11" fmla="*/ 893310 h 255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2550638">
                <a:moveTo>
                  <a:pt x="8183880" y="1657328"/>
                </a:moveTo>
                <a:lnTo>
                  <a:pt x="4410770" y="1657328"/>
                </a:lnTo>
                <a:lnTo>
                  <a:pt x="4410770" y="1912978"/>
                </a:lnTo>
                <a:lnTo>
                  <a:pt x="4729599" y="1912978"/>
                </a:lnTo>
                <a:lnTo>
                  <a:pt x="4091940" y="2550637"/>
                </a:lnTo>
                <a:lnTo>
                  <a:pt x="3454280" y="1912978"/>
                </a:lnTo>
                <a:lnTo>
                  <a:pt x="3773110" y="1912978"/>
                </a:lnTo>
                <a:lnTo>
                  <a:pt x="3773110" y="1657328"/>
                </a:lnTo>
                <a:lnTo>
                  <a:pt x="0" y="1657328"/>
                </a:lnTo>
                <a:lnTo>
                  <a:pt x="0" y="1"/>
                </a:lnTo>
                <a:lnTo>
                  <a:pt x="8183880" y="1"/>
                </a:lnTo>
                <a:lnTo>
                  <a:pt x="8183880" y="1657328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9067202"/>
              <a:satOff val="5236"/>
              <a:lumOff val="-9607"/>
              <a:alphaOff val="0"/>
            </a:schemeClr>
          </a:fillRef>
          <a:effectRef idx="2">
            <a:schemeClr val="accent2">
              <a:hueOff val="-9067202"/>
              <a:satOff val="5236"/>
              <a:lumOff val="-96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0472" tIns="220473" rIns="220472" bIns="1875837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/>
              <a:t>نقش‌های ستاد</a:t>
            </a:r>
            <a:endParaRPr lang="en-US" sz="31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02920" y="1427514"/>
            <a:ext cx="2045969" cy="762640"/>
          </a:xfrm>
          <a:custGeom>
            <a:avLst/>
            <a:gdLst>
              <a:gd name="connsiteX0" fmla="*/ 0 w 2045969"/>
              <a:gd name="connsiteY0" fmla="*/ 0 h 762640"/>
              <a:gd name="connsiteX1" fmla="*/ 2045969 w 2045969"/>
              <a:gd name="connsiteY1" fmla="*/ 0 h 762640"/>
              <a:gd name="connsiteX2" fmla="*/ 2045969 w 2045969"/>
              <a:gd name="connsiteY2" fmla="*/ 762640 h 762640"/>
              <a:gd name="connsiteX3" fmla="*/ 0 w 2045969"/>
              <a:gd name="connsiteY3" fmla="*/ 762640 h 762640"/>
              <a:gd name="connsiteX4" fmla="*/ 0 w 2045969"/>
              <a:gd name="connsiteY4" fmla="*/ 0 h 7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969" h="762640">
                <a:moveTo>
                  <a:pt x="0" y="0"/>
                </a:moveTo>
                <a:lnTo>
                  <a:pt x="2045969" y="0"/>
                </a:lnTo>
                <a:lnTo>
                  <a:pt x="2045969" y="762640"/>
                </a:lnTo>
                <a:lnTo>
                  <a:pt x="0" y="76264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4347535"/>
              <a:satOff val="-5071"/>
              <a:lumOff val="-846"/>
              <a:alphaOff val="0"/>
            </a:schemeClr>
          </a:lnRef>
          <a:fillRef idx="1">
            <a:schemeClr val="accent2">
              <a:tint val="40000"/>
              <a:alpha val="90000"/>
              <a:hueOff val="-4347535"/>
              <a:satOff val="-5071"/>
              <a:lumOff val="-846"/>
              <a:alphaOff val="0"/>
            </a:schemeClr>
          </a:fillRef>
          <a:effectRef idx="0">
            <a:schemeClr val="accent2">
              <a:tint val="40000"/>
              <a:alpha val="90000"/>
              <a:hueOff val="-4347535"/>
              <a:satOff val="-5071"/>
              <a:lumOff val="-84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تصمیمات‌ تأسیس، نگهداری و توسعه</a:t>
            </a:r>
            <a:endParaRPr lang="en-US" sz="15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2548890" y="1427514"/>
            <a:ext cx="2045969" cy="762640"/>
          </a:xfrm>
          <a:custGeom>
            <a:avLst/>
            <a:gdLst>
              <a:gd name="connsiteX0" fmla="*/ 0 w 2045969"/>
              <a:gd name="connsiteY0" fmla="*/ 0 h 762640"/>
              <a:gd name="connsiteX1" fmla="*/ 2045969 w 2045969"/>
              <a:gd name="connsiteY1" fmla="*/ 0 h 762640"/>
              <a:gd name="connsiteX2" fmla="*/ 2045969 w 2045969"/>
              <a:gd name="connsiteY2" fmla="*/ 762640 h 762640"/>
              <a:gd name="connsiteX3" fmla="*/ 0 w 2045969"/>
              <a:gd name="connsiteY3" fmla="*/ 762640 h 762640"/>
              <a:gd name="connsiteX4" fmla="*/ 0 w 2045969"/>
              <a:gd name="connsiteY4" fmla="*/ 0 h 7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969" h="762640">
                <a:moveTo>
                  <a:pt x="0" y="0"/>
                </a:moveTo>
                <a:lnTo>
                  <a:pt x="2045969" y="0"/>
                </a:lnTo>
                <a:lnTo>
                  <a:pt x="2045969" y="762640"/>
                </a:lnTo>
                <a:lnTo>
                  <a:pt x="0" y="76264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5796714"/>
              <a:satOff val="-6761"/>
              <a:lumOff val="-1127"/>
              <a:alphaOff val="0"/>
            </a:schemeClr>
          </a:lnRef>
          <a:fillRef idx="1">
            <a:schemeClr val="accent2">
              <a:tint val="40000"/>
              <a:alpha val="90000"/>
              <a:hueOff val="-5796714"/>
              <a:satOff val="-6761"/>
              <a:lumOff val="-1127"/>
              <a:alphaOff val="0"/>
            </a:schemeClr>
          </a:fillRef>
          <a:effectRef idx="0">
            <a:schemeClr val="accent2">
              <a:tint val="40000"/>
              <a:alpha val="90000"/>
              <a:hueOff val="-5796714"/>
              <a:satOff val="-6761"/>
              <a:lumOff val="-112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تخصیص سرمایه</a:t>
            </a: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4594860" y="1427514"/>
            <a:ext cx="2045969" cy="762640"/>
          </a:xfrm>
          <a:custGeom>
            <a:avLst/>
            <a:gdLst>
              <a:gd name="connsiteX0" fmla="*/ 0 w 2045969"/>
              <a:gd name="connsiteY0" fmla="*/ 0 h 762640"/>
              <a:gd name="connsiteX1" fmla="*/ 2045969 w 2045969"/>
              <a:gd name="connsiteY1" fmla="*/ 0 h 762640"/>
              <a:gd name="connsiteX2" fmla="*/ 2045969 w 2045969"/>
              <a:gd name="connsiteY2" fmla="*/ 762640 h 762640"/>
              <a:gd name="connsiteX3" fmla="*/ 0 w 2045969"/>
              <a:gd name="connsiteY3" fmla="*/ 762640 h 762640"/>
              <a:gd name="connsiteX4" fmla="*/ 0 w 2045969"/>
              <a:gd name="connsiteY4" fmla="*/ 0 h 7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969" h="762640">
                <a:moveTo>
                  <a:pt x="0" y="0"/>
                </a:moveTo>
                <a:lnTo>
                  <a:pt x="2045969" y="0"/>
                </a:lnTo>
                <a:lnTo>
                  <a:pt x="2045969" y="762640"/>
                </a:lnTo>
                <a:lnTo>
                  <a:pt x="0" y="76264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7245891"/>
              <a:satOff val="-8451"/>
              <a:lumOff val="-1409"/>
              <a:alphaOff val="0"/>
            </a:schemeClr>
          </a:lnRef>
          <a:fillRef idx="1">
            <a:schemeClr val="accent2">
              <a:tint val="40000"/>
              <a:alpha val="90000"/>
              <a:hueOff val="-7245891"/>
              <a:satOff val="-8451"/>
              <a:lumOff val="-1409"/>
              <a:alphaOff val="0"/>
            </a:schemeClr>
          </a:fillRef>
          <a:effectRef idx="0">
            <a:schemeClr val="accent2">
              <a:tint val="40000"/>
              <a:alpha val="90000"/>
              <a:hueOff val="-7245891"/>
              <a:satOff val="-8451"/>
              <a:lumOff val="-140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تعیین بودجۀ عملیاتی</a:t>
            </a:r>
            <a:endParaRPr lang="en-US" sz="15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6640830" y="1427514"/>
            <a:ext cx="2045969" cy="762640"/>
          </a:xfrm>
          <a:custGeom>
            <a:avLst/>
            <a:gdLst>
              <a:gd name="connsiteX0" fmla="*/ 0 w 2045969"/>
              <a:gd name="connsiteY0" fmla="*/ 0 h 762640"/>
              <a:gd name="connsiteX1" fmla="*/ 2045969 w 2045969"/>
              <a:gd name="connsiteY1" fmla="*/ 0 h 762640"/>
              <a:gd name="connsiteX2" fmla="*/ 2045969 w 2045969"/>
              <a:gd name="connsiteY2" fmla="*/ 762640 h 762640"/>
              <a:gd name="connsiteX3" fmla="*/ 0 w 2045969"/>
              <a:gd name="connsiteY3" fmla="*/ 762640 h 762640"/>
              <a:gd name="connsiteX4" fmla="*/ 0 w 2045969"/>
              <a:gd name="connsiteY4" fmla="*/ 0 h 7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969" h="762640">
                <a:moveTo>
                  <a:pt x="0" y="0"/>
                </a:moveTo>
                <a:lnTo>
                  <a:pt x="2045969" y="0"/>
                </a:lnTo>
                <a:lnTo>
                  <a:pt x="2045969" y="762640"/>
                </a:lnTo>
                <a:lnTo>
                  <a:pt x="0" y="76264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lnRef>
          <a:fill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fillRef>
          <a:effectRef idx="0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/>
              <a:t>تنظیم روش‌ها و آیین‌نامه‌ها</a:t>
            </a:r>
            <a:endParaRPr lang="en-US" sz="1500" kern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2057400"/>
            <a:ext cx="4800600" cy="116955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70000"/>
              </a:lnSpc>
              <a:buFont typeface="Arial" pitchFamily="34" charset="0"/>
              <a:buChar char="•"/>
            </a:pPr>
            <a:endParaRPr lang="fa-IR" sz="2000" dirty="0" smtClean="0"/>
          </a:p>
          <a:p>
            <a:pPr algn="ctr">
              <a:lnSpc>
                <a:spcPct val="70000"/>
              </a:lnSpc>
              <a:buFont typeface="Arial" pitchFamily="34" charset="0"/>
              <a:buChar char="•"/>
            </a:pPr>
            <a:r>
              <a:rPr lang="fa-IR" sz="2000" dirty="0" smtClean="0"/>
              <a:t>خطراز دست‌رفتن فرصت‌ها وجود دارد.</a:t>
            </a:r>
          </a:p>
          <a:p>
            <a:pPr algn="ctr">
              <a:lnSpc>
                <a:spcPct val="70000"/>
              </a:lnSpc>
              <a:buFont typeface="Arial" pitchFamily="34" charset="0"/>
              <a:buChar char="•"/>
            </a:pPr>
            <a:endParaRPr lang="fa-IR" sz="2000" dirty="0" smtClean="0"/>
          </a:p>
          <a:p>
            <a:pPr algn="ctr">
              <a:lnSpc>
                <a:spcPct val="70000"/>
              </a:lnSpc>
              <a:buFont typeface="Arial" pitchFamily="34" charset="0"/>
              <a:buChar char="•"/>
            </a:pPr>
            <a:r>
              <a:rPr lang="fa-IR" sz="2000" dirty="0" smtClean="0"/>
              <a:t>جلب رضایت اقمار مشکل است.</a:t>
            </a:r>
            <a:endParaRPr lang="en-US" sz="2000" dirty="0" smtClean="0"/>
          </a:p>
          <a:p>
            <a:pPr algn="ctr">
              <a:lnSpc>
                <a:spcPct val="70000"/>
              </a:lnSpc>
              <a:buFont typeface="Arial" pitchFamily="34" charset="0"/>
              <a:buChar char="•"/>
            </a:pPr>
            <a:endParaRPr lang="fa-IR" sz="2000" dirty="0"/>
          </a:p>
        </p:txBody>
      </p:sp>
      <p:sp>
        <p:nvSpPr>
          <p:cNvPr id="7" name="TextBox 6"/>
          <p:cNvSpPr txBox="1"/>
          <p:nvPr/>
        </p:nvSpPr>
        <p:spPr>
          <a:xfrm rot="20563300">
            <a:off x="558401" y="3234786"/>
            <a:ext cx="26943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FF00"/>
                </a:solidFill>
              </a:rPr>
              <a:t>ستاره‌ها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6" grpId="0" animBg="1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سبک کنترل مالی</a:t>
            </a:r>
            <a:endParaRPr lang="fa-IR" dirty="0"/>
          </a:p>
        </p:txBody>
      </p:sp>
      <p:sp>
        <p:nvSpPr>
          <p:cNvPr id="7" name="Freeform 6"/>
          <p:cNvSpPr/>
          <p:nvPr/>
        </p:nvSpPr>
        <p:spPr>
          <a:xfrm>
            <a:off x="502920" y="3058002"/>
            <a:ext cx="8183880" cy="1658412"/>
          </a:xfrm>
          <a:custGeom>
            <a:avLst/>
            <a:gdLst>
              <a:gd name="connsiteX0" fmla="*/ 0 w 8183880"/>
              <a:gd name="connsiteY0" fmla="*/ 0 h 1658412"/>
              <a:gd name="connsiteX1" fmla="*/ 8183880 w 8183880"/>
              <a:gd name="connsiteY1" fmla="*/ 0 h 1658412"/>
              <a:gd name="connsiteX2" fmla="*/ 8183880 w 8183880"/>
              <a:gd name="connsiteY2" fmla="*/ 1658412 h 1658412"/>
              <a:gd name="connsiteX3" fmla="*/ 0 w 8183880"/>
              <a:gd name="connsiteY3" fmla="*/ 1658412 h 1658412"/>
              <a:gd name="connsiteX4" fmla="*/ 0 w 8183880"/>
              <a:gd name="connsiteY4" fmla="*/ 0 h 165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658412">
                <a:moveTo>
                  <a:pt x="0" y="0"/>
                </a:moveTo>
                <a:lnTo>
                  <a:pt x="8183880" y="0"/>
                </a:lnTo>
                <a:lnTo>
                  <a:pt x="8183880" y="1658412"/>
                </a:lnTo>
                <a:lnTo>
                  <a:pt x="0" y="165841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0472" tIns="220472" rIns="220472" bIns="983342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/>
              <a:t>ویژگی‌ها</a:t>
            </a:r>
            <a:endParaRPr lang="fa-IR" sz="31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6916" y="3920377"/>
            <a:ext cx="2725295" cy="762869"/>
          </a:xfrm>
          <a:custGeom>
            <a:avLst/>
            <a:gdLst>
              <a:gd name="connsiteX0" fmla="*/ 0 w 2725295"/>
              <a:gd name="connsiteY0" fmla="*/ 0 h 762869"/>
              <a:gd name="connsiteX1" fmla="*/ 2725295 w 2725295"/>
              <a:gd name="connsiteY1" fmla="*/ 0 h 762869"/>
              <a:gd name="connsiteX2" fmla="*/ 2725295 w 2725295"/>
              <a:gd name="connsiteY2" fmla="*/ 762869 h 762869"/>
              <a:gd name="connsiteX3" fmla="*/ 0 w 2725295"/>
              <a:gd name="connsiteY3" fmla="*/ 762869 h 762869"/>
              <a:gd name="connsiteX4" fmla="*/ 0 w 2725295"/>
              <a:gd name="connsiteY4" fmla="*/ 0 h 76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95" h="762869">
                <a:moveTo>
                  <a:pt x="0" y="0"/>
                </a:moveTo>
                <a:lnTo>
                  <a:pt x="2725295" y="0"/>
                </a:lnTo>
                <a:lnTo>
                  <a:pt x="2725295" y="762869"/>
                </a:lnTo>
                <a:lnTo>
                  <a:pt x="0" y="76286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21590" rIns="120904" bIns="21590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استراتژی کسب و کارها تکمیل می‌شود و یا توسعه می‌یابد.</a:t>
            </a:r>
            <a:endParaRPr lang="en-US" sz="1700" kern="1200" dirty="0"/>
          </a:p>
        </p:txBody>
      </p:sp>
      <p:sp>
        <p:nvSpPr>
          <p:cNvPr id="9" name="Freeform 8"/>
          <p:cNvSpPr/>
          <p:nvPr/>
        </p:nvSpPr>
        <p:spPr>
          <a:xfrm>
            <a:off x="3232212" y="3920377"/>
            <a:ext cx="2725295" cy="762869"/>
          </a:xfrm>
          <a:custGeom>
            <a:avLst/>
            <a:gdLst>
              <a:gd name="connsiteX0" fmla="*/ 0 w 2725295"/>
              <a:gd name="connsiteY0" fmla="*/ 0 h 762869"/>
              <a:gd name="connsiteX1" fmla="*/ 2725295 w 2725295"/>
              <a:gd name="connsiteY1" fmla="*/ 0 h 762869"/>
              <a:gd name="connsiteX2" fmla="*/ 2725295 w 2725295"/>
              <a:gd name="connsiteY2" fmla="*/ 762869 h 762869"/>
              <a:gd name="connsiteX3" fmla="*/ 0 w 2725295"/>
              <a:gd name="connsiteY3" fmla="*/ 762869 h 762869"/>
              <a:gd name="connsiteX4" fmla="*/ 0 w 2725295"/>
              <a:gd name="connsiteY4" fmla="*/ 0 h 76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95" h="762869">
                <a:moveTo>
                  <a:pt x="0" y="0"/>
                </a:moveTo>
                <a:lnTo>
                  <a:pt x="2725295" y="0"/>
                </a:lnTo>
                <a:lnTo>
                  <a:pt x="2725295" y="762869"/>
                </a:lnTo>
                <a:lnTo>
                  <a:pt x="0" y="76286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1739014"/>
              <a:satOff val="-2028"/>
              <a:lumOff val="-338"/>
              <a:alphaOff val="0"/>
            </a:schemeClr>
          </a:lnRef>
          <a:fillRef idx="1">
            <a:schemeClr val="accent2">
              <a:tint val="40000"/>
              <a:alpha val="90000"/>
              <a:hueOff val="-1739014"/>
              <a:satOff val="-2028"/>
              <a:lumOff val="-338"/>
              <a:alphaOff val="0"/>
            </a:schemeClr>
          </a:fillRef>
          <a:effectRef idx="0">
            <a:schemeClr val="accent2">
              <a:tint val="40000"/>
              <a:alpha val="90000"/>
              <a:hueOff val="-1739014"/>
              <a:satOff val="-2028"/>
              <a:lumOff val="-338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21590" rIns="120904" bIns="21590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کسب و کارها در محیطی با رقابت کم فعالیت می‌کنند.</a:t>
            </a:r>
            <a:endParaRPr lang="en-US" sz="17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957507" y="3920377"/>
            <a:ext cx="2725295" cy="762869"/>
          </a:xfrm>
          <a:custGeom>
            <a:avLst/>
            <a:gdLst>
              <a:gd name="connsiteX0" fmla="*/ 0 w 2725295"/>
              <a:gd name="connsiteY0" fmla="*/ 0 h 762869"/>
              <a:gd name="connsiteX1" fmla="*/ 2725295 w 2725295"/>
              <a:gd name="connsiteY1" fmla="*/ 0 h 762869"/>
              <a:gd name="connsiteX2" fmla="*/ 2725295 w 2725295"/>
              <a:gd name="connsiteY2" fmla="*/ 762869 h 762869"/>
              <a:gd name="connsiteX3" fmla="*/ 0 w 2725295"/>
              <a:gd name="connsiteY3" fmla="*/ 762869 h 762869"/>
              <a:gd name="connsiteX4" fmla="*/ 0 w 2725295"/>
              <a:gd name="connsiteY4" fmla="*/ 0 h 76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95" h="762869">
                <a:moveTo>
                  <a:pt x="0" y="0"/>
                </a:moveTo>
                <a:lnTo>
                  <a:pt x="2725295" y="0"/>
                </a:lnTo>
                <a:lnTo>
                  <a:pt x="2725295" y="762869"/>
                </a:lnTo>
                <a:lnTo>
                  <a:pt x="0" y="76286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3478028"/>
              <a:satOff val="-4056"/>
              <a:lumOff val="-676"/>
              <a:alphaOff val="0"/>
            </a:schemeClr>
          </a:lnRef>
          <a:fillRef idx="1">
            <a:schemeClr val="accent2">
              <a:tint val="40000"/>
              <a:alpha val="90000"/>
              <a:hueOff val="-3478028"/>
              <a:satOff val="-4056"/>
              <a:lumOff val="-676"/>
              <a:alphaOff val="0"/>
            </a:schemeClr>
          </a:fillRef>
          <a:effectRef idx="0">
            <a:schemeClr val="accent2">
              <a:tint val="40000"/>
              <a:alpha val="90000"/>
              <a:hueOff val="-3478028"/>
              <a:satOff val="-4056"/>
              <a:lumOff val="-67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21590" rIns="120904" bIns="21590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کسب و کارها با تصمیماتی کوچک، تدریجی و کوتاه‌مدت مواجهند.</a:t>
            </a:r>
            <a:endParaRPr lang="en-US" sz="17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02920" y="532239"/>
            <a:ext cx="8183880" cy="2550640"/>
          </a:xfrm>
          <a:custGeom>
            <a:avLst/>
            <a:gdLst>
              <a:gd name="connsiteX0" fmla="*/ 0 w 8183880"/>
              <a:gd name="connsiteY0" fmla="*/ 893310 h 2550638"/>
              <a:gd name="connsiteX1" fmla="*/ 3773110 w 8183880"/>
              <a:gd name="connsiteY1" fmla="*/ 893310 h 2550638"/>
              <a:gd name="connsiteX2" fmla="*/ 3773110 w 8183880"/>
              <a:gd name="connsiteY2" fmla="*/ 637660 h 2550638"/>
              <a:gd name="connsiteX3" fmla="*/ 3454281 w 8183880"/>
              <a:gd name="connsiteY3" fmla="*/ 637660 h 2550638"/>
              <a:gd name="connsiteX4" fmla="*/ 4091940 w 8183880"/>
              <a:gd name="connsiteY4" fmla="*/ 0 h 2550638"/>
              <a:gd name="connsiteX5" fmla="*/ 4729600 w 8183880"/>
              <a:gd name="connsiteY5" fmla="*/ 637660 h 2550638"/>
              <a:gd name="connsiteX6" fmla="*/ 4410770 w 8183880"/>
              <a:gd name="connsiteY6" fmla="*/ 637660 h 2550638"/>
              <a:gd name="connsiteX7" fmla="*/ 4410770 w 8183880"/>
              <a:gd name="connsiteY7" fmla="*/ 893310 h 2550638"/>
              <a:gd name="connsiteX8" fmla="*/ 8183880 w 8183880"/>
              <a:gd name="connsiteY8" fmla="*/ 893310 h 2550638"/>
              <a:gd name="connsiteX9" fmla="*/ 8183880 w 8183880"/>
              <a:gd name="connsiteY9" fmla="*/ 2550638 h 2550638"/>
              <a:gd name="connsiteX10" fmla="*/ 0 w 8183880"/>
              <a:gd name="connsiteY10" fmla="*/ 2550638 h 2550638"/>
              <a:gd name="connsiteX11" fmla="*/ 0 w 8183880"/>
              <a:gd name="connsiteY11" fmla="*/ 893310 h 255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2550638">
                <a:moveTo>
                  <a:pt x="8183880" y="1657328"/>
                </a:moveTo>
                <a:lnTo>
                  <a:pt x="4410770" y="1657328"/>
                </a:lnTo>
                <a:lnTo>
                  <a:pt x="4410770" y="1912978"/>
                </a:lnTo>
                <a:lnTo>
                  <a:pt x="4729599" y="1912978"/>
                </a:lnTo>
                <a:lnTo>
                  <a:pt x="4091940" y="2550637"/>
                </a:lnTo>
                <a:lnTo>
                  <a:pt x="3454280" y="1912978"/>
                </a:lnTo>
                <a:lnTo>
                  <a:pt x="3773110" y="1912978"/>
                </a:lnTo>
                <a:lnTo>
                  <a:pt x="3773110" y="1657328"/>
                </a:lnTo>
                <a:lnTo>
                  <a:pt x="0" y="1657328"/>
                </a:lnTo>
                <a:lnTo>
                  <a:pt x="0" y="1"/>
                </a:lnTo>
                <a:lnTo>
                  <a:pt x="8183880" y="1"/>
                </a:lnTo>
                <a:lnTo>
                  <a:pt x="8183880" y="1657328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9067202"/>
              <a:satOff val="5236"/>
              <a:lumOff val="-9607"/>
              <a:alphaOff val="0"/>
            </a:schemeClr>
          </a:fillRef>
          <a:effectRef idx="2">
            <a:schemeClr val="accent2">
              <a:hueOff val="-9067202"/>
              <a:satOff val="5236"/>
              <a:lumOff val="-96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0472" tIns="220473" rIns="220472" bIns="1875837" numCol="1" spcCol="1270" anchor="ctr" anchorCtr="0">
            <a:noAutofit/>
          </a:bodyPr>
          <a:lstStyle/>
          <a:p>
            <a:pPr lvl="0" algn="ctr" defTabSz="1377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/>
              <a:t>نقش‌های ستاد</a:t>
            </a:r>
            <a:endParaRPr lang="fa-IR" sz="31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06916" y="1427514"/>
            <a:ext cx="2725295" cy="762640"/>
          </a:xfrm>
          <a:custGeom>
            <a:avLst/>
            <a:gdLst>
              <a:gd name="connsiteX0" fmla="*/ 0 w 2725295"/>
              <a:gd name="connsiteY0" fmla="*/ 0 h 762640"/>
              <a:gd name="connsiteX1" fmla="*/ 2725295 w 2725295"/>
              <a:gd name="connsiteY1" fmla="*/ 0 h 762640"/>
              <a:gd name="connsiteX2" fmla="*/ 2725295 w 2725295"/>
              <a:gd name="connsiteY2" fmla="*/ 762640 h 762640"/>
              <a:gd name="connsiteX3" fmla="*/ 0 w 2725295"/>
              <a:gd name="connsiteY3" fmla="*/ 762640 h 762640"/>
              <a:gd name="connsiteX4" fmla="*/ 0 w 2725295"/>
              <a:gd name="connsiteY4" fmla="*/ 0 h 7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95" h="762640">
                <a:moveTo>
                  <a:pt x="0" y="0"/>
                </a:moveTo>
                <a:lnTo>
                  <a:pt x="2725295" y="0"/>
                </a:lnTo>
                <a:lnTo>
                  <a:pt x="2725295" y="762640"/>
                </a:lnTo>
                <a:lnTo>
                  <a:pt x="0" y="76264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5217042"/>
              <a:satOff val="-6085"/>
              <a:lumOff val="-1015"/>
              <a:alphaOff val="0"/>
            </a:schemeClr>
          </a:lnRef>
          <a:fillRef idx="1">
            <a:schemeClr val="accent2">
              <a:tint val="40000"/>
              <a:alpha val="90000"/>
              <a:hueOff val="-5217042"/>
              <a:satOff val="-6085"/>
              <a:lumOff val="-1015"/>
              <a:alphaOff val="0"/>
            </a:schemeClr>
          </a:fillRef>
          <a:effectRef idx="0">
            <a:schemeClr val="accent2">
              <a:tint val="40000"/>
              <a:alpha val="90000"/>
              <a:hueOff val="-5217042"/>
              <a:satOff val="-6085"/>
              <a:lumOff val="-1015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21590" rIns="120904" bIns="21590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تعیین اهداف</a:t>
            </a:r>
            <a:endParaRPr lang="fa-IR" sz="17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3232212" y="1427514"/>
            <a:ext cx="2725295" cy="762640"/>
          </a:xfrm>
          <a:custGeom>
            <a:avLst/>
            <a:gdLst>
              <a:gd name="connsiteX0" fmla="*/ 0 w 2725295"/>
              <a:gd name="connsiteY0" fmla="*/ 0 h 762640"/>
              <a:gd name="connsiteX1" fmla="*/ 2725295 w 2725295"/>
              <a:gd name="connsiteY1" fmla="*/ 0 h 762640"/>
              <a:gd name="connsiteX2" fmla="*/ 2725295 w 2725295"/>
              <a:gd name="connsiteY2" fmla="*/ 762640 h 762640"/>
              <a:gd name="connsiteX3" fmla="*/ 0 w 2725295"/>
              <a:gd name="connsiteY3" fmla="*/ 762640 h 762640"/>
              <a:gd name="connsiteX4" fmla="*/ 0 w 2725295"/>
              <a:gd name="connsiteY4" fmla="*/ 0 h 7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95" h="762640">
                <a:moveTo>
                  <a:pt x="0" y="0"/>
                </a:moveTo>
                <a:lnTo>
                  <a:pt x="2725295" y="0"/>
                </a:lnTo>
                <a:lnTo>
                  <a:pt x="2725295" y="762640"/>
                </a:lnTo>
                <a:lnTo>
                  <a:pt x="0" y="76264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6956056"/>
              <a:satOff val="-8113"/>
              <a:lumOff val="-1353"/>
              <a:alphaOff val="0"/>
            </a:schemeClr>
          </a:lnRef>
          <a:fillRef idx="1">
            <a:schemeClr val="accent2">
              <a:tint val="40000"/>
              <a:alpha val="90000"/>
              <a:hueOff val="-6956056"/>
              <a:satOff val="-8113"/>
              <a:lumOff val="-1353"/>
              <a:alphaOff val="0"/>
            </a:schemeClr>
          </a:fillRef>
          <a:effectRef idx="0">
            <a:schemeClr val="accent2">
              <a:tint val="40000"/>
              <a:alpha val="90000"/>
              <a:hueOff val="-6956056"/>
              <a:satOff val="-8113"/>
              <a:lumOff val="-1353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21590" rIns="120904" bIns="21590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تخصیص سرمایه</a:t>
            </a:r>
            <a:endParaRPr lang="fa-IR" sz="17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957507" y="1427514"/>
            <a:ext cx="2725295" cy="762640"/>
          </a:xfrm>
          <a:custGeom>
            <a:avLst/>
            <a:gdLst>
              <a:gd name="connsiteX0" fmla="*/ 0 w 2725295"/>
              <a:gd name="connsiteY0" fmla="*/ 0 h 762640"/>
              <a:gd name="connsiteX1" fmla="*/ 2725295 w 2725295"/>
              <a:gd name="connsiteY1" fmla="*/ 0 h 762640"/>
              <a:gd name="connsiteX2" fmla="*/ 2725295 w 2725295"/>
              <a:gd name="connsiteY2" fmla="*/ 762640 h 762640"/>
              <a:gd name="connsiteX3" fmla="*/ 0 w 2725295"/>
              <a:gd name="connsiteY3" fmla="*/ 762640 h 762640"/>
              <a:gd name="connsiteX4" fmla="*/ 0 w 2725295"/>
              <a:gd name="connsiteY4" fmla="*/ 0 h 7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95" h="762640">
                <a:moveTo>
                  <a:pt x="0" y="0"/>
                </a:moveTo>
                <a:lnTo>
                  <a:pt x="2725295" y="0"/>
                </a:lnTo>
                <a:lnTo>
                  <a:pt x="2725295" y="762640"/>
                </a:lnTo>
                <a:lnTo>
                  <a:pt x="0" y="76264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lnRef>
          <a:fillRef idx="1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fillRef>
          <a:effectRef idx="0"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21590" rIns="120904" bIns="21590" numCol="1" spcCol="1270" anchor="ctr" anchorCtr="0">
            <a:noAutofit/>
          </a:bodyPr>
          <a:lstStyle/>
          <a:p>
            <a:pPr lvl="0" algn="ctr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/>
              <a:t>ارزیابی کارایی و عملکرد</a:t>
            </a:r>
            <a:endParaRPr lang="fa-IR" sz="1700" kern="1200" dirty="0"/>
          </a:p>
        </p:txBody>
      </p:sp>
      <p:sp>
        <p:nvSpPr>
          <p:cNvPr id="5" name="TextBox 4"/>
          <p:cNvSpPr txBox="1"/>
          <p:nvPr/>
        </p:nvSpPr>
        <p:spPr>
          <a:xfrm rot="20901530">
            <a:off x="628467" y="3238883"/>
            <a:ext cx="26943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FFFF00"/>
                </a:solidFill>
              </a:rPr>
              <a:t>گاوهای شیرده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راهی برای تجدیدساختار مالی 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rgbClr val="00B0F0"/>
                </a:solidFill>
              </a:rPr>
              <a:t>نمونه</a:t>
            </a:r>
            <a:endParaRPr lang="en-US" dirty="0" smtClean="0">
              <a:ln/>
              <a:solidFill>
                <a:srgbClr val="00B0F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rgbClr val="00B0F0"/>
                </a:solidFill>
              </a:rPr>
              <a:t>عرضۀ عمومی جزئی</a:t>
            </a:r>
            <a:endParaRPr lang="fa-IR" dirty="0">
              <a:ln/>
              <a:solidFill>
                <a:srgbClr val="00B0F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607224" y="1447800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fa-IR" sz="2800" dirty="0" smtClean="0"/>
              <a:t>شرکت مادر قسمتی از سهام شرکت تابعه را به عموم عرضه می‌کند. پیش از عرضه، تمامی سهام در مالکیت شرکت مادر است.</a:t>
            </a:r>
            <a:endParaRPr lang="en-US" sz="2800" dirty="0" smtClean="0"/>
          </a:p>
        </p:txBody>
      </p:sp>
      <p:sp>
        <p:nvSpPr>
          <p:cNvPr id="9" name="Oval 8"/>
          <p:cNvSpPr/>
          <p:nvPr/>
        </p:nvSpPr>
        <p:spPr>
          <a:xfrm rot="20156814">
            <a:off x="-353289" y="251204"/>
            <a:ext cx="2971800" cy="1143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>
                <a:cs typeface="B Mitra" pitchFamily="2" charset="-78"/>
              </a:rPr>
              <a:t>1995</a:t>
            </a:r>
            <a:endParaRPr lang="fa-IR" sz="22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Graphic spid="8" grpId="0">
        <p:bldAsOne/>
      </p:bldGraphic>
      <p:bldP spid="6" grpId="0" build="p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تابعه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8014" y="1505789"/>
            <a:ext cx="2613406" cy="1045362"/>
          </a:xfrm>
          <a:custGeom>
            <a:avLst/>
            <a:gdLst>
              <a:gd name="connsiteX0" fmla="*/ 0 w 2613406"/>
              <a:gd name="connsiteY0" fmla="*/ 0 h 1045362"/>
              <a:gd name="connsiteX1" fmla="*/ 2090725 w 2613406"/>
              <a:gd name="connsiteY1" fmla="*/ 0 h 1045362"/>
              <a:gd name="connsiteX2" fmla="*/ 2613406 w 2613406"/>
              <a:gd name="connsiteY2" fmla="*/ 522681 h 1045362"/>
              <a:gd name="connsiteX3" fmla="*/ 2090725 w 2613406"/>
              <a:gd name="connsiteY3" fmla="*/ 1045362 h 1045362"/>
              <a:gd name="connsiteX4" fmla="*/ 0 w 2613406"/>
              <a:gd name="connsiteY4" fmla="*/ 1045362 h 1045362"/>
              <a:gd name="connsiteX5" fmla="*/ 522681 w 2613406"/>
              <a:gd name="connsiteY5" fmla="*/ 522681 h 1045362"/>
              <a:gd name="connsiteX6" fmla="*/ 0 w 2613406"/>
              <a:gd name="connsiteY6" fmla="*/ 0 h 104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3406" h="1045362">
                <a:moveTo>
                  <a:pt x="0" y="0"/>
                </a:moveTo>
                <a:lnTo>
                  <a:pt x="2090725" y="0"/>
                </a:lnTo>
                <a:lnTo>
                  <a:pt x="2613406" y="522681"/>
                </a:lnTo>
                <a:lnTo>
                  <a:pt x="2090725" y="1045362"/>
                </a:lnTo>
                <a:lnTo>
                  <a:pt x="0" y="1045362"/>
                </a:lnTo>
                <a:lnTo>
                  <a:pt x="522681" y="52268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1891" tIns="14605" rIns="522681" bIns="14605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/>
              <a:t>Subsidiary</a:t>
            </a:r>
            <a:endParaRPr lang="fa-IR" sz="2300" kern="1200" dirty="0"/>
          </a:p>
        </p:txBody>
      </p:sp>
      <p:sp>
        <p:nvSpPr>
          <p:cNvPr id="7" name="Freeform 6"/>
          <p:cNvSpPr/>
          <p:nvPr/>
        </p:nvSpPr>
        <p:spPr>
          <a:xfrm>
            <a:off x="2781678" y="1594645"/>
            <a:ext cx="2169127" cy="867651"/>
          </a:xfrm>
          <a:custGeom>
            <a:avLst/>
            <a:gdLst>
              <a:gd name="connsiteX0" fmla="*/ 0 w 2169127"/>
              <a:gd name="connsiteY0" fmla="*/ 0 h 867651"/>
              <a:gd name="connsiteX1" fmla="*/ 1735302 w 2169127"/>
              <a:gd name="connsiteY1" fmla="*/ 0 h 867651"/>
              <a:gd name="connsiteX2" fmla="*/ 2169127 w 2169127"/>
              <a:gd name="connsiteY2" fmla="*/ 433826 h 867651"/>
              <a:gd name="connsiteX3" fmla="*/ 1735302 w 2169127"/>
              <a:gd name="connsiteY3" fmla="*/ 867651 h 867651"/>
              <a:gd name="connsiteX4" fmla="*/ 0 w 2169127"/>
              <a:gd name="connsiteY4" fmla="*/ 867651 h 867651"/>
              <a:gd name="connsiteX5" fmla="*/ 433826 w 2169127"/>
              <a:gd name="connsiteY5" fmla="*/ 433826 h 867651"/>
              <a:gd name="connsiteX6" fmla="*/ 0 w 2169127"/>
              <a:gd name="connsiteY6" fmla="*/ 0 h 86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127" h="867651">
                <a:moveTo>
                  <a:pt x="0" y="0"/>
                </a:moveTo>
                <a:lnTo>
                  <a:pt x="1735302" y="0"/>
                </a:lnTo>
                <a:lnTo>
                  <a:pt x="2169127" y="433826"/>
                </a:lnTo>
                <a:lnTo>
                  <a:pt x="1735302" y="867651"/>
                </a:lnTo>
                <a:lnTo>
                  <a:pt x="0" y="867651"/>
                </a:lnTo>
                <a:lnTo>
                  <a:pt x="433826" y="43382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956" tIns="12065" rIns="433825" bIns="12065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Controlled</a:t>
            </a:r>
            <a:endParaRPr lang="fa-IR" sz="1900" kern="1200" dirty="0"/>
          </a:p>
        </p:txBody>
      </p:sp>
      <p:sp>
        <p:nvSpPr>
          <p:cNvPr id="8" name="Freeform 7"/>
          <p:cNvSpPr/>
          <p:nvPr/>
        </p:nvSpPr>
        <p:spPr>
          <a:xfrm>
            <a:off x="4647128" y="1594645"/>
            <a:ext cx="2169127" cy="867651"/>
          </a:xfrm>
          <a:custGeom>
            <a:avLst/>
            <a:gdLst>
              <a:gd name="connsiteX0" fmla="*/ 0 w 2169127"/>
              <a:gd name="connsiteY0" fmla="*/ 0 h 867651"/>
              <a:gd name="connsiteX1" fmla="*/ 1735302 w 2169127"/>
              <a:gd name="connsiteY1" fmla="*/ 0 h 867651"/>
              <a:gd name="connsiteX2" fmla="*/ 2169127 w 2169127"/>
              <a:gd name="connsiteY2" fmla="*/ 433826 h 867651"/>
              <a:gd name="connsiteX3" fmla="*/ 1735302 w 2169127"/>
              <a:gd name="connsiteY3" fmla="*/ 867651 h 867651"/>
              <a:gd name="connsiteX4" fmla="*/ 0 w 2169127"/>
              <a:gd name="connsiteY4" fmla="*/ 867651 h 867651"/>
              <a:gd name="connsiteX5" fmla="*/ 433826 w 2169127"/>
              <a:gd name="connsiteY5" fmla="*/ 433826 h 867651"/>
              <a:gd name="connsiteX6" fmla="*/ 0 w 2169127"/>
              <a:gd name="connsiteY6" fmla="*/ 0 h 86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127" h="867651">
                <a:moveTo>
                  <a:pt x="0" y="0"/>
                </a:moveTo>
                <a:lnTo>
                  <a:pt x="1735302" y="0"/>
                </a:lnTo>
                <a:lnTo>
                  <a:pt x="2169127" y="433826"/>
                </a:lnTo>
                <a:lnTo>
                  <a:pt x="1735302" y="867651"/>
                </a:lnTo>
                <a:lnTo>
                  <a:pt x="0" y="867651"/>
                </a:lnTo>
                <a:lnTo>
                  <a:pt x="433826" y="43382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956" tIns="12065" rIns="433825" bIns="12065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Affiliate</a:t>
            </a:r>
            <a:endParaRPr lang="fa-IR" sz="1900" kern="1200" dirty="0"/>
          </a:p>
        </p:txBody>
      </p:sp>
      <p:sp>
        <p:nvSpPr>
          <p:cNvPr id="9" name="Freeform 8"/>
          <p:cNvSpPr/>
          <p:nvPr/>
        </p:nvSpPr>
        <p:spPr>
          <a:xfrm>
            <a:off x="6512578" y="1594645"/>
            <a:ext cx="2169127" cy="867651"/>
          </a:xfrm>
          <a:custGeom>
            <a:avLst/>
            <a:gdLst>
              <a:gd name="connsiteX0" fmla="*/ 0 w 2169127"/>
              <a:gd name="connsiteY0" fmla="*/ 0 h 867651"/>
              <a:gd name="connsiteX1" fmla="*/ 1735302 w 2169127"/>
              <a:gd name="connsiteY1" fmla="*/ 0 h 867651"/>
              <a:gd name="connsiteX2" fmla="*/ 2169127 w 2169127"/>
              <a:gd name="connsiteY2" fmla="*/ 433826 h 867651"/>
              <a:gd name="connsiteX3" fmla="*/ 1735302 w 2169127"/>
              <a:gd name="connsiteY3" fmla="*/ 867651 h 867651"/>
              <a:gd name="connsiteX4" fmla="*/ 0 w 2169127"/>
              <a:gd name="connsiteY4" fmla="*/ 867651 h 867651"/>
              <a:gd name="connsiteX5" fmla="*/ 433826 w 2169127"/>
              <a:gd name="connsiteY5" fmla="*/ 433826 h 867651"/>
              <a:gd name="connsiteX6" fmla="*/ 0 w 2169127"/>
              <a:gd name="connsiteY6" fmla="*/ 0 h 86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127" h="867651">
                <a:moveTo>
                  <a:pt x="0" y="0"/>
                </a:moveTo>
                <a:lnTo>
                  <a:pt x="1735302" y="0"/>
                </a:lnTo>
                <a:lnTo>
                  <a:pt x="2169127" y="433826"/>
                </a:lnTo>
                <a:lnTo>
                  <a:pt x="1735302" y="867651"/>
                </a:lnTo>
                <a:lnTo>
                  <a:pt x="0" y="867651"/>
                </a:lnTo>
                <a:lnTo>
                  <a:pt x="433826" y="43382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956" tIns="12065" rIns="433825" bIns="12065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dirty="0" smtClean="0"/>
              <a:t>Daughter</a:t>
            </a:r>
            <a:endParaRPr lang="fa-IR" sz="19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08014" y="2697503"/>
            <a:ext cx="2613406" cy="1045362"/>
          </a:xfrm>
          <a:custGeom>
            <a:avLst/>
            <a:gdLst>
              <a:gd name="connsiteX0" fmla="*/ 0 w 2613406"/>
              <a:gd name="connsiteY0" fmla="*/ 0 h 1045362"/>
              <a:gd name="connsiteX1" fmla="*/ 2090725 w 2613406"/>
              <a:gd name="connsiteY1" fmla="*/ 0 h 1045362"/>
              <a:gd name="connsiteX2" fmla="*/ 2613406 w 2613406"/>
              <a:gd name="connsiteY2" fmla="*/ 522681 h 1045362"/>
              <a:gd name="connsiteX3" fmla="*/ 2090725 w 2613406"/>
              <a:gd name="connsiteY3" fmla="*/ 1045362 h 1045362"/>
              <a:gd name="connsiteX4" fmla="*/ 0 w 2613406"/>
              <a:gd name="connsiteY4" fmla="*/ 1045362 h 1045362"/>
              <a:gd name="connsiteX5" fmla="*/ 522681 w 2613406"/>
              <a:gd name="connsiteY5" fmla="*/ 522681 h 1045362"/>
              <a:gd name="connsiteX6" fmla="*/ 0 w 2613406"/>
              <a:gd name="connsiteY6" fmla="*/ 0 h 104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3406" h="1045362">
                <a:moveTo>
                  <a:pt x="0" y="0"/>
                </a:moveTo>
                <a:lnTo>
                  <a:pt x="2090725" y="0"/>
                </a:lnTo>
                <a:lnTo>
                  <a:pt x="2613406" y="522681"/>
                </a:lnTo>
                <a:lnTo>
                  <a:pt x="2090725" y="1045362"/>
                </a:lnTo>
                <a:lnTo>
                  <a:pt x="0" y="1045362"/>
                </a:lnTo>
                <a:lnTo>
                  <a:pt x="522681" y="52268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1891" tIns="14605" rIns="522681" bIns="14605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/>
              <a:t>تابعه</a:t>
            </a:r>
            <a:endParaRPr lang="fa-IR" sz="23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2781678" y="2786359"/>
            <a:ext cx="2169127" cy="867651"/>
          </a:xfrm>
          <a:custGeom>
            <a:avLst/>
            <a:gdLst>
              <a:gd name="connsiteX0" fmla="*/ 0 w 2169127"/>
              <a:gd name="connsiteY0" fmla="*/ 0 h 867651"/>
              <a:gd name="connsiteX1" fmla="*/ 1735302 w 2169127"/>
              <a:gd name="connsiteY1" fmla="*/ 0 h 867651"/>
              <a:gd name="connsiteX2" fmla="*/ 2169127 w 2169127"/>
              <a:gd name="connsiteY2" fmla="*/ 433826 h 867651"/>
              <a:gd name="connsiteX3" fmla="*/ 1735302 w 2169127"/>
              <a:gd name="connsiteY3" fmla="*/ 867651 h 867651"/>
              <a:gd name="connsiteX4" fmla="*/ 0 w 2169127"/>
              <a:gd name="connsiteY4" fmla="*/ 867651 h 867651"/>
              <a:gd name="connsiteX5" fmla="*/ 433826 w 2169127"/>
              <a:gd name="connsiteY5" fmla="*/ 433826 h 867651"/>
              <a:gd name="connsiteX6" fmla="*/ 0 w 2169127"/>
              <a:gd name="connsiteY6" fmla="*/ 0 h 86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127" h="867651">
                <a:moveTo>
                  <a:pt x="0" y="0"/>
                </a:moveTo>
                <a:lnTo>
                  <a:pt x="1735302" y="0"/>
                </a:lnTo>
                <a:lnTo>
                  <a:pt x="2169127" y="433826"/>
                </a:lnTo>
                <a:lnTo>
                  <a:pt x="1735302" y="867651"/>
                </a:lnTo>
                <a:lnTo>
                  <a:pt x="0" y="867651"/>
                </a:lnTo>
                <a:lnTo>
                  <a:pt x="433826" y="43382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956" tIns="12065" rIns="433825" bIns="12065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تحت کنترل</a:t>
            </a:r>
            <a:endParaRPr lang="fa-IR" sz="19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4647128" y="2786359"/>
            <a:ext cx="2169127" cy="867651"/>
          </a:xfrm>
          <a:custGeom>
            <a:avLst/>
            <a:gdLst>
              <a:gd name="connsiteX0" fmla="*/ 0 w 2169127"/>
              <a:gd name="connsiteY0" fmla="*/ 0 h 867651"/>
              <a:gd name="connsiteX1" fmla="*/ 1735302 w 2169127"/>
              <a:gd name="connsiteY1" fmla="*/ 0 h 867651"/>
              <a:gd name="connsiteX2" fmla="*/ 2169127 w 2169127"/>
              <a:gd name="connsiteY2" fmla="*/ 433826 h 867651"/>
              <a:gd name="connsiteX3" fmla="*/ 1735302 w 2169127"/>
              <a:gd name="connsiteY3" fmla="*/ 867651 h 867651"/>
              <a:gd name="connsiteX4" fmla="*/ 0 w 2169127"/>
              <a:gd name="connsiteY4" fmla="*/ 867651 h 867651"/>
              <a:gd name="connsiteX5" fmla="*/ 433826 w 2169127"/>
              <a:gd name="connsiteY5" fmla="*/ 433826 h 867651"/>
              <a:gd name="connsiteX6" fmla="*/ 0 w 2169127"/>
              <a:gd name="connsiteY6" fmla="*/ 0 h 86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127" h="867651">
                <a:moveTo>
                  <a:pt x="0" y="0"/>
                </a:moveTo>
                <a:lnTo>
                  <a:pt x="1735302" y="0"/>
                </a:lnTo>
                <a:lnTo>
                  <a:pt x="2169127" y="433826"/>
                </a:lnTo>
                <a:lnTo>
                  <a:pt x="1735302" y="867651"/>
                </a:lnTo>
                <a:lnTo>
                  <a:pt x="0" y="867651"/>
                </a:lnTo>
                <a:lnTo>
                  <a:pt x="433826" y="43382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956" tIns="12065" rIns="433825" bIns="12065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وابسته</a:t>
            </a:r>
            <a:endParaRPr lang="fa-IR" sz="19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6512578" y="2786359"/>
            <a:ext cx="2169127" cy="867651"/>
          </a:xfrm>
          <a:custGeom>
            <a:avLst/>
            <a:gdLst>
              <a:gd name="connsiteX0" fmla="*/ 0 w 2169127"/>
              <a:gd name="connsiteY0" fmla="*/ 0 h 867651"/>
              <a:gd name="connsiteX1" fmla="*/ 1735302 w 2169127"/>
              <a:gd name="connsiteY1" fmla="*/ 0 h 867651"/>
              <a:gd name="connsiteX2" fmla="*/ 2169127 w 2169127"/>
              <a:gd name="connsiteY2" fmla="*/ 433826 h 867651"/>
              <a:gd name="connsiteX3" fmla="*/ 1735302 w 2169127"/>
              <a:gd name="connsiteY3" fmla="*/ 867651 h 867651"/>
              <a:gd name="connsiteX4" fmla="*/ 0 w 2169127"/>
              <a:gd name="connsiteY4" fmla="*/ 867651 h 867651"/>
              <a:gd name="connsiteX5" fmla="*/ 433826 w 2169127"/>
              <a:gd name="connsiteY5" fmla="*/ 433826 h 867651"/>
              <a:gd name="connsiteX6" fmla="*/ 0 w 2169127"/>
              <a:gd name="connsiteY6" fmla="*/ 0 h 86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127" h="867651">
                <a:moveTo>
                  <a:pt x="0" y="0"/>
                </a:moveTo>
                <a:lnTo>
                  <a:pt x="1735302" y="0"/>
                </a:lnTo>
                <a:lnTo>
                  <a:pt x="2169127" y="433826"/>
                </a:lnTo>
                <a:lnTo>
                  <a:pt x="1735302" y="867651"/>
                </a:lnTo>
                <a:lnTo>
                  <a:pt x="0" y="867651"/>
                </a:lnTo>
                <a:lnTo>
                  <a:pt x="433826" y="43382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956" tIns="12065" rIns="433825" bIns="12065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dirty="0" smtClean="0"/>
              <a:t>دختر</a:t>
            </a:r>
            <a:endParaRPr lang="fa-IR" sz="19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34924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before spin off</a:t>
            </a:r>
            <a:endParaRPr lang="en-US" dirty="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219200" y="1295400"/>
            <a:ext cx="3200400" cy="1676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t" anchorCtr="0"/>
          <a:lstStyle/>
          <a:p>
            <a:pPr algn="ctr"/>
            <a:endParaRPr lang="fa-IR" dirty="0" smtClean="0"/>
          </a:p>
          <a:p>
            <a:pPr algn="ctr"/>
            <a:r>
              <a:rPr lang="en-US" dirty="0" smtClean="0"/>
              <a:t>Company A without </a:t>
            </a:r>
          </a:p>
          <a:p>
            <a:pPr algn="ctr"/>
            <a:r>
              <a:rPr lang="en-US" dirty="0" smtClean="0"/>
              <a:t>subsidiary B</a:t>
            </a:r>
            <a:endParaRPr lang="fa-IR" dirty="0"/>
          </a:p>
        </p:txBody>
      </p:sp>
      <p:sp>
        <p:nvSpPr>
          <p:cNvPr id="51208" name="WordArt 8"/>
          <p:cNvSpPr>
            <a:spLocks noChangeArrowheads="1" noChangeShapeType="1" noTextEdit="1"/>
          </p:cNvSpPr>
          <p:nvPr/>
        </p:nvSpPr>
        <p:spPr bwMode="auto">
          <a:xfrm>
            <a:off x="4724400" y="1752600"/>
            <a:ext cx="347662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Company before spin off</a:t>
            </a:r>
            <a:endParaRPr lang="fa-IR" sz="1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51209" name="WordArt 9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3048000" cy="428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Shareholders</a:t>
            </a:r>
            <a:endParaRPr lang="fa-IR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Arial Blac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2362200"/>
            <a:ext cx="1600200" cy="6096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Subsidiary B</a:t>
            </a:r>
            <a:endParaRPr lang="fa-IR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295400" y="4648200"/>
            <a:ext cx="6421310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/>
              <a:t>Shareholders own shares of combined company</a:t>
            </a:r>
            <a:r>
              <a:rPr lang="en-US" sz="2000" dirty="0" smtClean="0"/>
              <a:t>.</a:t>
            </a:r>
          </a:p>
          <a:p>
            <a:pPr algn="ctr"/>
            <a:r>
              <a:rPr lang="en-US" sz="2000" dirty="0" smtClean="0"/>
              <a:t>  </a:t>
            </a:r>
            <a:r>
              <a:rPr lang="en-US" sz="2000" dirty="0"/>
              <a:t>Own the equity in subsidiary implicitly.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102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after spin off</a:t>
            </a:r>
            <a:endParaRPr lang="en-US" dirty="0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276600" y="2057400"/>
            <a:ext cx="1676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52236" name="WordArt 12"/>
          <p:cNvSpPr>
            <a:spLocks noChangeArrowheads="1" noChangeShapeType="1" noTextEdit="1"/>
          </p:cNvSpPr>
          <p:nvPr/>
        </p:nvSpPr>
        <p:spPr bwMode="auto">
          <a:xfrm>
            <a:off x="1143000" y="3886200"/>
            <a:ext cx="3048000" cy="428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Shareholders</a:t>
            </a:r>
            <a:endParaRPr lang="fa-IR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Arial Black"/>
            </a:endParaRP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2133600" y="2209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268660" y="4648200"/>
            <a:ext cx="6901954" cy="10156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Old </a:t>
            </a:r>
            <a:r>
              <a:rPr lang="en-US" sz="2000" dirty="0"/>
              <a:t>shareholders still own shares of company A, </a:t>
            </a:r>
            <a:endParaRPr lang="en-US" sz="2000" dirty="0" smtClean="0"/>
          </a:p>
          <a:p>
            <a:pPr algn="ctr"/>
            <a:r>
              <a:rPr lang="en-US" sz="2000" dirty="0" smtClean="0"/>
              <a:t>which </a:t>
            </a:r>
            <a:r>
              <a:rPr lang="en-US" sz="2000" dirty="0"/>
              <a:t>now only represent ownership of A without B</a:t>
            </a:r>
            <a:r>
              <a:rPr lang="en-US" sz="2000" dirty="0" smtClean="0"/>
              <a:t>.</a:t>
            </a:r>
            <a:endParaRPr lang="fa-IR" sz="2000" dirty="0" smtClean="0"/>
          </a:p>
          <a:p>
            <a:pPr algn="ctr"/>
            <a:endParaRPr lang="en-US" sz="2000" dirty="0"/>
          </a:p>
        </p:txBody>
      </p:sp>
      <p:sp>
        <p:nvSpPr>
          <p:cNvPr id="52240" name="WordArt 16"/>
          <p:cNvSpPr>
            <a:spLocks noChangeArrowheads="1" noChangeShapeType="1" noTextEdit="1"/>
          </p:cNvSpPr>
          <p:nvPr/>
        </p:nvSpPr>
        <p:spPr bwMode="auto">
          <a:xfrm>
            <a:off x="4724400" y="1447800"/>
            <a:ext cx="347662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Company after spin off</a:t>
            </a:r>
            <a:endParaRPr lang="fa-IR" sz="1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838200"/>
            <a:ext cx="3200400" cy="1676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t" anchorCtr="0"/>
          <a:lstStyle/>
          <a:p>
            <a:pPr algn="ctr"/>
            <a:endParaRPr lang="fa-IR" dirty="0" smtClean="0"/>
          </a:p>
          <a:p>
            <a:pPr algn="ctr"/>
            <a:r>
              <a:rPr lang="en-US" dirty="0" smtClean="0"/>
              <a:t>Company A without </a:t>
            </a:r>
          </a:p>
          <a:p>
            <a:pPr algn="ctr"/>
            <a:r>
              <a:rPr lang="en-US" dirty="0" smtClean="0"/>
              <a:t>subsidiary B</a:t>
            </a:r>
            <a:endParaRPr lang="fa-IR" dirty="0"/>
          </a:p>
        </p:txBody>
      </p:sp>
      <p:sp>
        <p:nvSpPr>
          <p:cNvPr id="19" name="Rectangle 18"/>
          <p:cNvSpPr/>
          <p:nvPr/>
        </p:nvSpPr>
        <p:spPr>
          <a:xfrm>
            <a:off x="4572000" y="2819400"/>
            <a:ext cx="16002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New Company B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2362200" y="1905000"/>
            <a:ext cx="1600200" cy="609600"/>
          </a:xfrm>
          <a:prstGeom prst="rect">
            <a:avLst/>
          </a:prstGeom>
          <a:solidFill>
            <a:srgbClr val="C7C7C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457200"/>
            <a:ext cx="8183880" cy="1905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20419" y="530646"/>
            <a:ext cx="3948881" cy="1755058"/>
            <a:chOff x="2620419" y="530646"/>
            <a:chExt cx="3948881" cy="1755058"/>
          </a:xfrm>
        </p:grpSpPr>
        <p:sp>
          <p:nvSpPr>
            <p:cNvPr id="10" name="Freeform 9"/>
            <p:cNvSpPr/>
            <p:nvPr/>
          </p:nvSpPr>
          <p:spPr>
            <a:xfrm>
              <a:off x="4046404" y="530646"/>
              <a:ext cx="1096911" cy="731274"/>
            </a:xfrm>
            <a:custGeom>
              <a:avLst/>
              <a:gdLst>
                <a:gd name="connsiteX0" fmla="*/ 0 w 1096911"/>
                <a:gd name="connsiteY0" fmla="*/ 73127 h 731274"/>
                <a:gd name="connsiteX1" fmla="*/ 21418 w 1096911"/>
                <a:gd name="connsiteY1" fmla="*/ 21418 h 731274"/>
                <a:gd name="connsiteX2" fmla="*/ 73127 w 1096911"/>
                <a:gd name="connsiteY2" fmla="*/ 0 h 731274"/>
                <a:gd name="connsiteX3" fmla="*/ 1023784 w 1096911"/>
                <a:gd name="connsiteY3" fmla="*/ 0 h 731274"/>
                <a:gd name="connsiteX4" fmla="*/ 1075493 w 1096911"/>
                <a:gd name="connsiteY4" fmla="*/ 21418 h 731274"/>
                <a:gd name="connsiteX5" fmla="*/ 1096911 w 1096911"/>
                <a:gd name="connsiteY5" fmla="*/ 73127 h 731274"/>
                <a:gd name="connsiteX6" fmla="*/ 1096911 w 1096911"/>
                <a:gd name="connsiteY6" fmla="*/ 658147 h 731274"/>
                <a:gd name="connsiteX7" fmla="*/ 1075493 w 1096911"/>
                <a:gd name="connsiteY7" fmla="*/ 709856 h 731274"/>
                <a:gd name="connsiteX8" fmla="*/ 1023784 w 1096911"/>
                <a:gd name="connsiteY8" fmla="*/ 731274 h 731274"/>
                <a:gd name="connsiteX9" fmla="*/ 73127 w 1096911"/>
                <a:gd name="connsiteY9" fmla="*/ 731274 h 731274"/>
                <a:gd name="connsiteX10" fmla="*/ 21418 w 1096911"/>
                <a:gd name="connsiteY10" fmla="*/ 709856 h 731274"/>
                <a:gd name="connsiteX11" fmla="*/ 0 w 1096911"/>
                <a:gd name="connsiteY11" fmla="*/ 658147 h 731274"/>
                <a:gd name="connsiteX12" fmla="*/ 0 w 1096911"/>
                <a:gd name="connsiteY12" fmla="*/ 73127 h 731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6911" h="731274">
                  <a:moveTo>
                    <a:pt x="0" y="73127"/>
                  </a:moveTo>
                  <a:cubicBezTo>
                    <a:pt x="0" y="53733"/>
                    <a:pt x="7704" y="35132"/>
                    <a:pt x="21418" y="21418"/>
                  </a:cubicBezTo>
                  <a:cubicBezTo>
                    <a:pt x="35132" y="7704"/>
                    <a:pt x="53732" y="0"/>
                    <a:pt x="73127" y="0"/>
                  </a:cubicBezTo>
                  <a:lnTo>
                    <a:pt x="1023784" y="0"/>
                  </a:lnTo>
                  <a:cubicBezTo>
                    <a:pt x="1043178" y="0"/>
                    <a:pt x="1061779" y="7704"/>
                    <a:pt x="1075493" y="21418"/>
                  </a:cubicBezTo>
                  <a:cubicBezTo>
                    <a:pt x="1089207" y="35132"/>
                    <a:pt x="1096911" y="53732"/>
                    <a:pt x="1096911" y="73127"/>
                  </a:cubicBezTo>
                  <a:lnTo>
                    <a:pt x="1096911" y="658147"/>
                  </a:lnTo>
                  <a:cubicBezTo>
                    <a:pt x="1096911" y="677541"/>
                    <a:pt x="1089207" y="696142"/>
                    <a:pt x="1075493" y="709856"/>
                  </a:cubicBezTo>
                  <a:cubicBezTo>
                    <a:pt x="1061779" y="723570"/>
                    <a:pt x="1043179" y="731274"/>
                    <a:pt x="1023784" y="731274"/>
                  </a:cubicBezTo>
                  <a:lnTo>
                    <a:pt x="73127" y="731274"/>
                  </a:lnTo>
                  <a:cubicBezTo>
                    <a:pt x="53733" y="731274"/>
                    <a:pt x="35132" y="723570"/>
                    <a:pt x="21418" y="709856"/>
                  </a:cubicBezTo>
                  <a:cubicBezTo>
                    <a:pt x="7704" y="696142"/>
                    <a:pt x="0" y="677542"/>
                    <a:pt x="0" y="658147"/>
                  </a:cubicBezTo>
                  <a:lnTo>
                    <a:pt x="0" y="7312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08" tIns="93808" rIns="93808" bIns="93808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ستاد مرکزی</a:t>
              </a:r>
              <a:endParaRPr lang="fa-IR" sz="19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168874" y="1261921"/>
              <a:ext cx="1425985" cy="2925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25985" y="0"/>
                  </a:moveTo>
                  <a:lnTo>
                    <a:pt x="1425985" y="146254"/>
                  </a:lnTo>
                  <a:lnTo>
                    <a:pt x="0" y="146254"/>
                  </a:lnTo>
                  <a:lnTo>
                    <a:pt x="0" y="292509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2620419" y="1554430"/>
              <a:ext cx="1096911" cy="731274"/>
            </a:xfrm>
            <a:custGeom>
              <a:avLst/>
              <a:gdLst>
                <a:gd name="connsiteX0" fmla="*/ 0 w 1096911"/>
                <a:gd name="connsiteY0" fmla="*/ 73127 h 731274"/>
                <a:gd name="connsiteX1" fmla="*/ 21418 w 1096911"/>
                <a:gd name="connsiteY1" fmla="*/ 21418 h 731274"/>
                <a:gd name="connsiteX2" fmla="*/ 73127 w 1096911"/>
                <a:gd name="connsiteY2" fmla="*/ 0 h 731274"/>
                <a:gd name="connsiteX3" fmla="*/ 1023784 w 1096911"/>
                <a:gd name="connsiteY3" fmla="*/ 0 h 731274"/>
                <a:gd name="connsiteX4" fmla="*/ 1075493 w 1096911"/>
                <a:gd name="connsiteY4" fmla="*/ 21418 h 731274"/>
                <a:gd name="connsiteX5" fmla="*/ 1096911 w 1096911"/>
                <a:gd name="connsiteY5" fmla="*/ 73127 h 731274"/>
                <a:gd name="connsiteX6" fmla="*/ 1096911 w 1096911"/>
                <a:gd name="connsiteY6" fmla="*/ 658147 h 731274"/>
                <a:gd name="connsiteX7" fmla="*/ 1075493 w 1096911"/>
                <a:gd name="connsiteY7" fmla="*/ 709856 h 731274"/>
                <a:gd name="connsiteX8" fmla="*/ 1023784 w 1096911"/>
                <a:gd name="connsiteY8" fmla="*/ 731274 h 731274"/>
                <a:gd name="connsiteX9" fmla="*/ 73127 w 1096911"/>
                <a:gd name="connsiteY9" fmla="*/ 731274 h 731274"/>
                <a:gd name="connsiteX10" fmla="*/ 21418 w 1096911"/>
                <a:gd name="connsiteY10" fmla="*/ 709856 h 731274"/>
                <a:gd name="connsiteX11" fmla="*/ 0 w 1096911"/>
                <a:gd name="connsiteY11" fmla="*/ 658147 h 731274"/>
                <a:gd name="connsiteX12" fmla="*/ 0 w 1096911"/>
                <a:gd name="connsiteY12" fmla="*/ 73127 h 731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6911" h="731274">
                  <a:moveTo>
                    <a:pt x="0" y="73127"/>
                  </a:moveTo>
                  <a:cubicBezTo>
                    <a:pt x="0" y="53733"/>
                    <a:pt x="7704" y="35132"/>
                    <a:pt x="21418" y="21418"/>
                  </a:cubicBezTo>
                  <a:cubicBezTo>
                    <a:pt x="35132" y="7704"/>
                    <a:pt x="53732" y="0"/>
                    <a:pt x="73127" y="0"/>
                  </a:cubicBezTo>
                  <a:lnTo>
                    <a:pt x="1023784" y="0"/>
                  </a:lnTo>
                  <a:cubicBezTo>
                    <a:pt x="1043178" y="0"/>
                    <a:pt x="1061779" y="7704"/>
                    <a:pt x="1075493" y="21418"/>
                  </a:cubicBezTo>
                  <a:cubicBezTo>
                    <a:pt x="1089207" y="35132"/>
                    <a:pt x="1096911" y="53732"/>
                    <a:pt x="1096911" y="73127"/>
                  </a:cubicBezTo>
                  <a:lnTo>
                    <a:pt x="1096911" y="658147"/>
                  </a:lnTo>
                  <a:cubicBezTo>
                    <a:pt x="1096911" y="677541"/>
                    <a:pt x="1089207" y="696142"/>
                    <a:pt x="1075493" y="709856"/>
                  </a:cubicBezTo>
                  <a:cubicBezTo>
                    <a:pt x="1061779" y="723570"/>
                    <a:pt x="1043179" y="731274"/>
                    <a:pt x="1023784" y="731274"/>
                  </a:cubicBezTo>
                  <a:lnTo>
                    <a:pt x="73127" y="731274"/>
                  </a:lnTo>
                  <a:cubicBezTo>
                    <a:pt x="53733" y="731274"/>
                    <a:pt x="35132" y="723570"/>
                    <a:pt x="21418" y="709856"/>
                  </a:cubicBezTo>
                  <a:cubicBezTo>
                    <a:pt x="7704" y="696142"/>
                    <a:pt x="0" y="677542"/>
                    <a:pt x="0" y="658147"/>
                  </a:cubicBezTo>
                  <a:lnTo>
                    <a:pt x="0" y="7312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08" tIns="93808" rIns="93808" bIns="93808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شرکت </a:t>
              </a:r>
              <a:r>
                <a:rPr lang="en-US" sz="1900" kern="1200" dirty="0" smtClean="0"/>
                <a:t>A</a:t>
              </a:r>
              <a:endParaRPr lang="fa-IR" sz="19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549140" y="1261921"/>
              <a:ext cx="91440" cy="2925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92509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4046404" y="1554430"/>
              <a:ext cx="1096911" cy="731274"/>
            </a:xfrm>
            <a:custGeom>
              <a:avLst/>
              <a:gdLst>
                <a:gd name="connsiteX0" fmla="*/ 0 w 1096911"/>
                <a:gd name="connsiteY0" fmla="*/ 73127 h 731274"/>
                <a:gd name="connsiteX1" fmla="*/ 21418 w 1096911"/>
                <a:gd name="connsiteY1" fmla="*/ 21418 h 731274"/>
                <a:gd name="connsiteX2" fmla="*/ 73127 w 1096911"/>
                <a:gd name="connsiteY2" fmla="*/ 0 h 731274"/>
                <a:gd name="connsiteX3" fmla="*/ 1023784 w 1096911"/>
                <a:gd name="connsiteY3" fmla="*/ 0 h 731274"/>
                <a:gd name="connsiteX4" fmla="*/ 1075493 w 1096911"/>
                <a:gd name="connsiteY4" fmla="*/ 21418 h 731274"/>
                <a:gd name="connsiteX5" fmla="*/ 1096911 w 1096911"/>
                <a:gd name="connsiteY5" fmla="*/ 73127 h 731274"/>
                <a:gd name="connsiteX6" fmla="*/ 1096911 w 1096911"/>
                <a:gd name="connsiteY6" fmla="*/ 658147 h 731274"/>
                <a:gd name="connsiteX7" fmla="*/ 1075493 w 1096911"/>
                <a:gd name="connsiteY7" fmla="*/ 709856 h 731274"/>
                <a:gd name="connsiteX8" fmla="*/ 1023784 w 1096911"/>
                <a:gd name="connsiteY8" fmla="*/ 731274 h 731274"/>
                <a:gd name="connsiteX9" fmla="*/ 73127 w 1096911"/>
                <a:gd name="connsiteY9" fmla="*/ 731274 h 731274"/>
                <a:gd name="connsiteX10" fmla="*/ 21418 w 1096911"/>
                <a:gd name="connsiteY10" fmla="*/ 709856 h 731274"/>
                <a:gd name="connsiteX11" fmla="*/ 0 w 1096911"/>
                <a:gd name="connsiteY11" fmla="*/ 658147 h 731274"/>
                <a:gd name="connsiteX12" fmla="*/ 0 w 1096911"/>
                <a:gd name="connsiteY12" fmla="*/ 73127 h 731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6911" h="731274">
                  <a:moveTo>
                    <a:pt x="0" y="73127"/>
                  </a:moveTo>
                  <a:cubicBezTo>
                    <a:pt x="0" y="53733"/>
                    <a:pt x="7704" y="35132"/>
                    <a:pt x="21418" y="21418"/>
                  </a:cubicBezTo>
                  <a:cubicBezTo>
                    <a:pt x="35132" y="7704"/>
                    <a:pt x="53732" y="0"/>
                    <a:pt x="73127" y="0"/>
                  </a:cubicBezTo>
                  <a:lnTo>
                    <a:pt x="1023784" y="0"/>
                  </a:lnTo>
                  <a:cubicBezTo>
                    <a:pt x="1043178" y="0"/>
                    <a:pt x="1061779" y="7704"/>
                    <a:pt x="1075493" y="21418"/>
                  </a:cubicBezTo>
                  <a:cubicBezTo>
                    <a:pt x="1089207" y="35132"/>
                    <a:pt x="1096911" y="53732"/>
                    <a:pt x="1096911" y="73127"/>
                  </a:cubicBezTo>
                  <a:lnTo>
                    <a:pt x="1096911" y="658147"/>
                  </a:lnTo>
                  <a:cubicBezTo>
                    <a:pt x="1096911" y="677541"/>
                    <a:pt x="1089207" y="696142"/>
                    <a:pt x="1075493" y="709856"/>
                  </a:cubicBezTo>
                  <a:cubicBezTo>
                    <a:pt x="1061779" y="723570"/>
                    <a:pt x="1043179" y="731274"/>
                    <a:pt x="1023784" y="731274"/>
                  </a:cubicBezTo>
                  <a:lnTo>
                    <a:pt x="73127" y="731274"/>
                  </a:lnTo>
                  <a:cubicBezTo>
                    <a:pt x="53733" y="731274"/>
                    <a:pt x="35132" y="723570"/>
                    <a:pt x="21418" y="709856"/>
                  </a:cubicBezTo>
                  <a:cubicBezTo>
                    <a:pt x="7704" y="696142"/>
                    <a:pt x="0" y="677542"/>
                    <a:pt x="0" y="658147"/>
                  </a:cubicBezTo>
                  <a:lnTo>
                    <a:pt x="0" y="7312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08" tIns="93808" rIns="93808" bIns="93808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شرکت </a:t>
              </a:r>
              <a:r>
                <a:rPr lang="en-US" sz="1900" kern="1200" dirty="0" smtClean="0"/>
                <a:t>B</a:t>
              </a:r>
              <a:endParaRPr lang="fa-IR" sz="19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594860" y="1261921"/>
              <a:ext cx="1425985" cy="2925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6254"/>
                  </a:lnTo>
                  <a:lnTo>
                    <a:pt x="1425985" y="146254"/>
                  </a:lnTo>
                  <a:lnTo>
                    <a:pt x="1425985" y="292509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5472389" y="1554430"/>
              <a:ext cx="1096911" cy="731274"/>
            </a:xfrm>
            <a:custGeom>
              <a:avLst/>
              <a:gdLst>
                <a:gd name="connsiteX0" fmla="*/ 0 w 1096911"/>
                <a:gd name="connsiteY0" fmla="*/ 73127 h 731274"/>
                <a:gd name="connsiteX1" fmla="*/ 21418 w 1096911"/>
                <a:gd name="connsiteY1" fmla="*/ 21418 h 731274"/>
                <a:gd name="connsiteX2" fmla="*/ 73127 w 1096911"/>
                <a:gd name="connsiteY2" fmla="*/ 0 h 731274"/>
                <a:gd name="connsiteX3" fmla="*/ 1023784 w 1096911"/>
                <a:gd name="connsiteY3" fmla="*/ 0 h 731274"/>
                <a:gd name="connsiteX4" fmla="*/ 1075493 w 1096911"/>
                <a:gd name="connsiteY4" fmla="*/ 21418 h 731274"/>
                <a:gd name="connsiteX5" fmla="*/ 1096911 w 1096911"/>
                <a:gd name="connsiteY5" fmla="*/ 73127 h 731274"/>
                <a:gd name="connsiteX6" fmla="*/ 1096911 w 1096911"/>
                <a:gd name="connsiteY6" fmla="*/ 658147 h 731274"/>
                <a:gd name="connsiteX7" fmla="*/ 1075493 w 1096911"/>
                <a:gd name="connsiteY7" fmla="*/ 709856 h 731274"/>
                <a:gd name="connsiteX8" fmla="*/ 1023784 w 1096911"/>
                <a:gd name="connsiteY8" fmla="*/ 731274 h 731274"/>
                <a:gd name="connsiteX9" fmla="*/ 73127 w 1096911"/>
                <a:gd name="connsiteY9" fmla="*/ 731274 h 731274"/>
                <a:gd name="connsiteX10" fmla="*/ 21418 w 1096911"/>
                <a:gd name="connsiteY10" fmla="*/ 709856 h 731274"/>
                <a:gd name="connsiteX11" fmla="*/ 0 w 1096911"/>
                <a:gd name="connsiteY11" fmla="*/ 658147 h 731274"/>
                <a:gd name="connsiteX12" fmla="*/ 0 w 1096911"/>
                <a:gd name="connsiteY12" fmla="*/ 73127 h 731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6911" h="731274">
                  <a:moveTo>
                    <a:pt x="0" y="73127"/>
                  </a:moveTo>
                  <a:cubicBezTo>
                    <a:pt x="0" y="53733"/>
                    <a:pt x="7704" y="35132"/>
                    <a:pt x="21418" y="21418"/>
                  </a:cubicBezTo>
                  <a:cubicBezTo>
                    <a:pt x="35132" y="7704"/>
                    <a:pt x="53732" y="0"/>
                    <a:pt x="73127" y="0"/>
                  </a:cubicBezTo>
                  <a:lnTo>
                    <a:pt x="1023784" y="0"/>
                  </a:lnTo>
                  <a:cubicBezTo>
                    <a:pt x="1043178" y="0"/>
                    <a:pt x="1061779" y="7704"/>
                    <a:pt x="1075493" y="21418"/>
                  </a:cubicBezTo>
                  <a:cubicBezTo>
                    <a:pt x="1089207" y="35132"/>
                    <a:pt x="1096911" y="53732"/>
                    <a:pt x="1096911" y="73127"/>
                  </a:cubicBezTo>
                  <a:lnTo>
                    <a:pt x="1096911" y="658147"/>
                  </a:lnTo>
                  <a:cubicBezTo>
                    <a:pt x="1096911" y="677541"/>
                    <a:pt x="1089207" y="696142"/>
                    <a:pt x="1075493" y="709856"/>
                  </a:cubicBezTo>
                  <a:cubicBezTo>
                    <a:pt x="1061779" y="723570"/>
                    <a:pt x="1043179" y="731274"/>
                    <a:pt x="1023784" y="731274"/>
                  </a:cubicBezTo>
                  <a:lnTo>
                    <a:pt x="73127" y="731274"/>
                  </a:lnTo>
                  <a:cubicBezTo>
                    <a:pt x="53733" y="731274"/>
                    <a:pt x="35132" y="723570"/>
                    <a:pt x="21418" y="709856"/>
                  </a:cubicBezTo>
                  <a:cubicBezTo>
                    <a:pt x="7704" y="696142"/>
                    <a:pt x="0" y="677542"/>
                    <a:pt x="0" y="658147"/>
                  </a:cubicBezTo>
                  <a:lnTo>
                    <a:pt x="0" y="7312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08" tIns="93808" rIns="93808" bIns="93808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/>
                <a:t>شرکت </a:t>
              </a:r>
              <a:r>
                <a:rPr lang="en-US" sz="1900" kern="1200" dirty="0" smtClean="0"/>
                <a:t>C</a:t>
              </a:r>
              <a:r>
                <a:rPr lang="fa-IR" sz="1900" kern="1200" dirty="0" smtClean="0"/>
                <a:t> </a:t>
              </a:r>
              <a:endParaRPr lang="en-US" sz="1900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49240"/>
            <a:ext cx="8183880" cy="1051560"/>
          </a:xfrm>
        </p:spPr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ساختار</a:t>
            </a:r>
            <a:r>
              <a:rPr lang="fa-IR" dirty="0" smtClean="0"/>
              <a:t> 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در</a:t>
            </a:r>
            <a:r>
              <a:rPr lang="fa-IR" dirty="0" smtClean="0"/>
              <a:t> </a:t>
            </a:r>
            <a:r>
              <a:rPr lang="en-US" dirty="0" smtClean="0"/>
              <a:t> 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شرکت‌های</a:t>
            </a:r>
            <a:r>
              <a:rPr lang="fa-IR" dirty="0" smtClean="0"/>
              <a:t> 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هلدینگ</a:t>
            </a:r>
          </a:p>
        </p:txBody>
      </p:sp>
      <p:sp>
        <p:nvSpPr>
          <p:cNvPr id="13" name="TextBox 12"/>
          <p:cNvSpPr txBox="1"/>
          <p:nvPr/>
        </p:nvSpPr>
        <p:spPr>
          <a:xfrm rot="2116506">
            <a:off x="6418213" y="1069251"/>
            <a:ext cx="22860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ساده</a:t>
            </a:r>
            <a:endParaRPr lang="fa-I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2438400"/>
            <a:ext cx="8183880" cy="3261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03919" y="2580571"/>
            <a:ext cx="8181881" cy="2763657"/>
            <a:chOff x="503919" y="2580571"/>
            <a:chExt cx="8181881" cy="2763657"/>
          </a:xfrm>
        </p:grpSpPr>
        <p:sp>
          <p:nvSpPr>
            <p:cNvPr id="23" name="Freeform 22"/>
            <p:cNvSpPr/>
            <p:nvPr/>
          </p:nvSpPr>
          <p:spPr>
            <a:xfrm>
              <a:off x="4049401" y="2580571"/>
              <a:ext cx="1090917" cy="727278"/>
            </a:xfrm>
            <a:custGeom>
              <a:avLst/>
              <a:gdLst>
                <a:gd name="connsiteX0" fmla="*/ 0 w 1090917"/>
                <a:gd name="connsiteY0" fmla="*/ 72728 h 727278"/>
                <a:gd name="connsiteX1" fmla="*/ 21302 w 1090917"/>
                <a:gd name="connsiteY1" fmla="*/ 21302 h 727278"/>
                <a:gd name="connsiteX2" fmla="*/ 72729 w 1090917"/>
                <a:gd name="connsiteY2" fmla="*/ 1 h 727278"/>
                <a:gd name="connsiteX3" fmla="*/ 1018189 w 1090917"/>
                <a:gd name="connsiteY3" fmla="*/ 0 h 727278"/>
                <a:gd name="connsiteX4" fmla="*/ 1069615 w 1090917"/>
                <a:gd name="connsiteY4" fmla="*/ 21302 h 727278"/>
                <a:gd name="connsiteX5" fmla="*/ 1090916 w 1090917"/>
                <a:gd name="connsiteY5" fmla="*/ 72729 h 727278"/>
                <a:gd name="connsiteX6" fmla="*/ 1090917 w 1090917"/>
                <a:gd name="connsiteY6" fmla="*/ 654550 h 727278"/>
                <a:gd name="connsiteX7" fmla="*/ 1069615 w 1090917"/>
                <a:gd name="connsiteY7" fmla="*/ 705976 h 727278"/>
                <a:gd name="connsiteX8" fmla="*/ 1018189 w 1090917"/>
                <a:gd name="connsiteY8" fmla="*/ 727278 h 727278"/>
                <a:gd name="connsiteX9" fmla="*/ 72728 w 1090917"/>
                <a:gd name="connsiteY9" fmla="*/ 727278 h 727278"/>
                <a:gd name="connsiteX10" fmla="*/ 21302 w 1090917"/>
                <a:gd name="connsiteY10" fmla="*/ 705976 h 727278"/>
                <a:gd name="connsiteX11" fmla="*/ 1 w 1090917"/>
                <a:gd name="connsiteY11" fmla="*/ 654549 h 727278"/>
                <a:gd name="connsiteX12" fmla="*/ 0 w 1090917"/>
                <a:gd name="connsiteY12" fmla="*/ 72728 h 72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0917" h="727278">
                  <a:moveTo>
                    <a:pt x="0" y="72728"/>
                  </a:moveTo>
                  <a:cubicBezTo>
                    <a:pt x="0" y="53439"/>
                    <a:pt x="7662" y="34941"/>
                    <a:pt x="21302" y="21302"/>
                  </a:cubicBezTo>
                  <a:cubicBezTo>
                    <a:pt x="34941" y="7663"/>
                    <a:pt x="53440" y="1"/>
                    <a:pt x="72729" y="1"/>
                  </a:cubicBezTo>
                  <a:lnTo>
                    <a:pt x="1018189" y="0"/>
                  </a:lnTo>
                  <a:cubicBezTo>
                    <a:pt x="1037478" y="0"/>
                    <a:pt x="1055976" y="7662"/>
                    <a:pt x="1069615" y="21302"/>
                  </a:cubicBezTo>
                  <a:cubicBezTo>
                    <a:pt x="1083254" y="34941"/>
                    <a:pt x="1090916" y="53440"/>
                    <a:pt x="1090916" y="72729"/>
                  </a:cubicBezTo>
                  <a:cubicBezTo>
                    <a:pt x="1090916" y="266669"/>
                    <a:pt x="1090917" y="460610"/>
                    <a:pt x="1090917" y="654550"/>
                  </a:cubicBezTo>
                  <a:cubicBezTo>
                    <a:pt x="1090917" y="673839"/>
                    <a:pt x="1083255" y="692337"/>
                    <a:pt x="1069615" y="705976"/>
                  </a:cubicBezTo>
                  <a:cubicBezTo>
                    <a:pt x="1055976" y="719615"/>
                    <a:pt x="1037477" y="727278"/>
                    <a:pt x="1018189" y="727278"/>
                  </a:cubicBezTo>
                  <a:lnTo>
                    <a:pt x="72728" y="727278"/>
                  </a:lnTo>
                  <a:cubicBezTo>
                    <a:pt x="53439" y="727278"/>
                    <a:pt x="34941" y="719616"/>
                    <a:pt x="21302" y="705976"/>
                  </a:cubicBezTo>
                  <a:cubicBezTo>
                    <a:pt x="7663" y="692337"/>
                    <a:pt x="0" y="673838"/>
                    <a:pt x="1" y="654549"/>
                  </a:cubicBezTo>
                  <a:cubicBezTo>
                    <a:pt x="1" y="460609"/>
                    <a:pt x="0" y="266668"/>
                    <a:pt x="0" y="727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51" tIns="78451" rIns="78451" bIns="78451" numCol="1" spcCol="1270" anchor="ctr" anchorCtr="0">
              <a:noAutofit/>
            </a:bodyPr>
            <a:lstStyle/>
            <a:p>
              <a:pPr lvl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kern="1200" dirty="0" smtClean="0"/>
                <a:t>ستاد مرکزی</a:t>
              </a:r>
              <a:endParaRPr lang="en-US" sz="15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467570" y="3307849"/>
              <a:ext cx="2127289" cy="2909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27289" y="0"/>
                  </a:moveTo>
                  <a:lnTo>
                    <a:pt x="2127289" y="145455"/>
                  </a:lnTo>
                  <a:lnTo>
                    <a:pt x="0" y="145455"/>
                  </a:lnTo>
                  <a:lnTo>
                    <a:pt x="0" y="29091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1922111" y="3598760"/>
              <a:ext cx="1090917" cy="727278"/>
            </a:xfrm>
            <a:custGeom>
              <a:avLst/>
              <a:gdLst>
                <a:gd name="connsiteX0" fmla="*/ 0 w 1090917"/>
                <a:gd name="connsiteY0" fmla="*/ 72728 h 727278"/>
                <a:gd name="connsiteX1" fmla="*/ 21302 w 1090917"/>
                <a:gd name="connsiteY1" fmla="*/ 21302 h 727278"/>
                <a:gd name="connsiteX2" fmla="*/ 72729 w 1090917"/>
                <a:gd name="connsiteY2" fmla="*/ 1 h 727278"/>
                <a:gd name="connsiteX3" fmla="*/ 1018189 w 1090917"/>
                <a:gd name="connsiteY3" fmla="*/ 0 h 727278"/>
                <a:gd name="connsiteX4" fmla="*/ 1069615 w 1090917"/>
                <a:gd name="connsiteY4" fmla="*/ 21302 h 727278"/>
                <a:gd name="connsiteX5" fmla="*/ 1090916 w 1090917"/>
                <a:gd name="connsiteY5" fmla="*/ 72729 h 727278"/>
                <a:gd name="connsiteX6" fmla="*/ 1090917 w 1090917"/>
                <a:gd name="connsiteY6" fmla="*/ 654550 h 727278"/>
                <a:gd name="connsiteX7" fmla="*/ 1069615 w 1090917"/>
                <a:gd name="connsiteY7" fmla="*/ 705976 h 727278"/>
                <a:gd name="connsiteX8" fmla="*/ 1018189 w 1090917"/>
                <a:gd name="connsiteY8" fmla="*/ 727278 h 727278"/>
                <a:gd name="connsiteX9" fmla="*/ 72728 w 1090917"/>
                <a:gd name="connsiteY9" fmla="*/ 727278 h 727278"/>
                <a:gd name="connsiteX10" fmla="*/ 21302 w 1090917"/>
                <a:gd name="connsiteY10" fmla="*/ 705976 h 727278"/>
                <a:gd name="connsiteX11" fmla="*/ 1 w 1090917"/>
                <a:gd name="connsiteY11" fmla="*/ 654549 h 727278"/>
                <a:gd name="connsiteX12" fmla="*/ 0 w 1090917"/>
                <a:gd name="connsiteY12" fmla="*/ 72728 h 72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0917" h="727278">
                  <a:moveTo>
                    <a:pt x="0" y="72728"/>
                  </a:moveTo>
                  <a:cubicBezTo>
                    <a:pt x="0" y="53439"/>
                    <a:pt x="7662" y="34941"/>
                    <a:pt x="21302" y="21302"/>
                  </a:cubicBezTo>
                  <a:cubicBezTo>
                    <a:pt x="34941" y="7663"/>
                    <a:pt x="53440" y="1"/>
                    <a:pt x="72729" y="1"/>
                  </a:cubicBezTo>
                  <a:lnTo>
                    <a:pt x="1018189" y="0"/>
                  </a:lnTo>
                  <a:cubicBezTo>
                    <a:pt x="1037478" y="0"/>
                    <a:pt x="1055976" y="7662"/>
                    <a:pt x="1069615" y="21302"/>
                  </a:cubicBezTo>
                  <a:cubicBezTo>
                    <a:pt x="1083254" y="34941"/>
                    <a:pt x="1090916" y="53440"/>
                    <a:pt x="1090916" y="72729"/>
                  </a:cubicBezTo>
                  <a:cubicBezTo>
                    <a:pt x="1090916" y="266669"/>
                    <a:pt x="1090917" y="460610"/>
                    <a:pt x="1090917" y="654550"/>
                  </a:cubicBezTo>
                  <a:cubicBezTo>
                    <a:pt x="1090917" y="673839"/>
                    <a:pt x="1083255" y="692337"/>
                    <a:pt x="1069615" y="705976"/>
                  </a:cubicBezTo>
                  <a:cubicBezTo>
                    <a:pt x="1055976" y="719615"/>
                    <a:pt x="1037477" y="727278"/>
                    <a:pt x="1018189" y="727278"/>
                  </a:cubicBezTo>
                  <a:lnTo>
                    <a:pt x="72728" y="727278"/>
                  </a:lnTo>
                  <a:cubicBezTo>
                    <a:pt x="53439" y="727278"/>
                    <a:pt x="34941" y="719616"/>
                    <a:pt x="21302" y="705976"/>
                  </a:cubicBezTo>
                  <a:cubicBezTo>
                    <a:pt x="7663" y="692337"/>
                    <a:pt x="0" y="673838"/>
                    <a:pt x="1" y="654549"/>
                  </a:cubicBezTo>
                  <a:cubicBezTo>
                    <a:pt x="1" y="460609"/>
                    <a:pt x="0" y="266668"/>
                    <a:pt x="0" y="727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51" tIns="78451" rIns="78451" bIns="78451" numCol="1" spcCol="1270" anchor="ctr" anchorCtr="0">
              <a:noAutofit/>
            </a:bodyPr>
            <a:lstStyle/>
            <a:p>
              <a:pPr lvl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kern="1200" dirty="0" smtClean="0"/>
                <a:t>گروه ستادی الف</a:t>
              </a:r>
              <a:endParaRPr lang="en-US" sz="1500" kern="1200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049377" y="4326039"/>
              <a:ext cx="1418192" cy="2909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18192" y="0"/>
                  </a:moveTo>
                  <a:lnTo>
                    <a:pt x="1418192" y="145455"/>
                  </a:lnTo>
                  <a:lnTo>
                    <a:pt x="0" y="145455"/>
                  </a:lnTo>
                  <a:lnTo>
                    <a:pt x="0" y="29091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503919" y="4616950"/>
              <a:ext cx="1090917" cy="727278"/>
            </a:xfrm>
            <a:custGeom>
              <a:avLst/>
              <a:gdLst>
                <a:gd name="connsiteX0" fmla="*/ 0 w 1090917"/>
                <a:gd name="connsiteY0" fmla="*/ 72728 h 727278"/>
                <a:gd name="connsiteX1" fmla="*/ 21302 w 1090917"/>
                <a:gd name="connsiteY1" fmla="*/ 21302 h 727278"/>
                <a:gd name="connsiteX2" fmla="*/ 72729 w 1090917"/>
                <a:gd name="connsiteY2" fmla="*/ 1 h 727278"/>
                <a:gd name="connsiteX3" fmla="*/ 1018189 w 1090917"/>
                <a:gd name="connsiteY3" fmla="*/ 0 h 727278"/>
                <a:gd name="connsiteX4" fmla="*/ 1069615 w 1090917"/>
                <a:gd name="connsiteY4" fmla="*/ 21302 h 727278"/>
                <a:gd name="connsiteX5" fmla="*/ 1090916 w 1090917"/>
                <a:gd name="connsiteY5" fmla="*/ 72729 h 727278"/>
                <a:gd name="connsiteX6" fmla="*/ 1090917 w 1090917"/>
                <a:gd name="connsiteY6" fmla="*/ 654550 h 727278"/>
                <a:gd name="connsiteX7" fmla="*/ 1069615 w 1090917"/>
                <a:gd name="connsiteY7" fmla="*/ 705976 h 727278"/>
                <a:gd name="connsiteX8" fmla="*/ 1018189 w 1090917"/>
                <a:gd name="connsiteY8" fmla="*/ 727278 h 727278"/>
                <a:gd name="connsiteX9" fmla="*/ 72728 w 1090917"/>
                <a:gd name="connsiteY9" fmla="*/ 727278 h 727278"/>
                <a:gd name="connsiteX10" fmla="*/ 21302 w 1090917"/>
                <a:gd name="connsiteY10" fmla="*/ 705976 h 727278"/>
                <a:gd name="connsiteX11" fmla="*/ 1 w 1090917"/>
                <a:gd name="connsiteY11" fmla="*/ 654549 h 727278"/>
                <a:gd name="connsiteX12" fmla="*/ 0 w 1090917"/>
                <a:gd name="connsiteY12" fmla="*/ 72728 h 72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0917" h="727278">
                  <a:moveTo>
                    <a:pt x="0" y="72728"/>
                  </a:moveTo>
                  <a:cubicBezTo>
                    <a:pt x="0" y="53439"/>
                    <a:pt x="7662" y="34941"/>
                    <a:pt x="21302" y="21302"/>
                  </a:cubicBezTo>
                  <a:cubicBezTo>
                    <a:pt x="34941" y="7663"/>
                    <a:pt x="53440" y="1"/>
                    <a:pt x="72729" y="1"/>
                  </a:cubicBezTo>
                  <a:lnTo>
                    <a:pt x="1018189" y="0"/>
                  </a:lnTo>
                  <a:cubicBezTo>
                    <a:pt x="1037478" y="0"/>
                    <a:pt x="1055976" y="7662"/>
                    <a:pt x="1069615" y="21302"/>
                  </a:cubicBezTo>
                  <a:cubicBezTo>
                    <a:pt x="1083254" y="34941"/>
                    <a:pt x="1090916" y="53440"/>
                    <a:pt x="1090916" y="72729"/>
                  </a:cubicBezTo>
                  <a:cubicBezTo>
                    <a:pt x="1090916" y="266669"/>
                    <a:pt x="1090917" y="460610"/>
                    <a:pt x="1090917" y="654550"/>
                  </a:cubicBezTo>
                  <a:cubicBezTo>
                    <a:pt x="1090917" y="673839"/>
                    <a:pt x="1083255" y="692337"/>
                    <a:pt x="1069615" y="705976"/>
                  </a:cubicBezTo>
                  <a:cubicBezTo>
                    <a:pt x="1055976" y="719615"/>
                    <a:pt x="1037477" y="727278"/>
                    <a:pt x="1018189" y="727278"/>
                  </a:cubicBezTo>
                  <a:lnTo>
                    <a:pt x="72728" y="727278"/>
                  </a:lnTo>
                  <a:cubicBezTo>
                    <a:pt x="53439" y="727278"/>
                    <a:pt x="34941" y="719616"/>
                    <a:pt x="21302" y="705976"/>
                  </a:cubicBezTo>
                  <a:cubicBezTo>
                    <a:pt x="7663" y="692337"/>
                    <a:pt x="0" y="673838"/>
                    <a:pt x="1" y="654549"/>
                  </a:cubicBezTo>
                  <a:cubicBezTo>
                    <a:pt x="1" y="460609"/>
                    <a:pt x="0" y="266668"/>
                    <a:pt x="0" y="727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51" tIns="78451" rIns="78451" bIns="78451" numCol="1" spcCol="1270" anchor="ctr" anchorCtr="0">
              <a:noAutofit/>
            </a:bodyPr>
            <a:lstStyle/>
            <a:p>
              <a:pPr lvl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kern="1200" dirty="0" smtClean="0"/>
                <a:t>شرکت </a:t>
              </a:r>
              <a:r>
                <a:rPr lang="en-US" sz="1500" kern="1200" dirty="0" smtClean="0"/>
                <a:t>A</a:t>
              </a:r>
              <a:endParaRPr lang="en-US" sz="1500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21850" y="4326039"/>
              <a:ext cx="91440" cy="2909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9091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1922111" y="4616950"/>
              <a:ext cx="1090917" cy="727278"/>
            </a:xfrm>
            <a:custGeom>
              <a:avLst/>
              <a:gdLst>
                <a:gd name="connsiteX0" fmla="*/ 0 w 1090917"/>
                <a:gd name="connsiteY0" fmla="*/ 72728 h 727278"/>
                <a:gd name="connsiteX1" fmla="*/ 21302 w 1090917"/>
                <a:gd name="connsiteY1" fmla="*/ 21302 h 727278"/>
                <a:gd name="connsiteX2" fmla="*/ 72729 w 1090917"/>
                <a:gd name="connsiteY2" fmla="*/ 1 h 727278"/>
                <a:gd name="connsiteX3" fmla="*/ 1018189 w 1090917"/>
                <a:gd name="connsiteY3" fmla="*/ 0 h 727278"/>
                <a:gd name="connsiteX4" fmla="*/ 1069615 w 1090917"/>
                <a:gd name="connsiteY4" fmla="*/ 21302 h 727278"/>
                <a:gd name="connsiteX5" fmla="*/ 1090916 w 1090917"/>
                <a:gd name="connsiteY5" fmla="*/ 72729 h 727278"/>
                <a:gd name="connsiteX6" fmla="*/ 1090917 w 1090917"/>
                <a:gd name="connsiteY6" fmla="*/ 654550 h 727278"/>
                <a:gd name="connsiteX7" fmla="*/ 1069615 w 1090917"/>
                <a:gd name="connsiteY7" fmla="*/ 705976 h 727278"/>
                <a:gd name="connsiteX8" fmla="*/ 1018189 w 1090917"/>
                <a:gd name="connsiteY8" fmla="*/ 727278 h 727278"/>
                <a:gd name="connsiteX9" fmla="*/ 72728 w 1090917"/>
                <a:gd name="connsiteY9" fmla="*/ 727278 h 727278"/>
                <a:gd name="connsiteX10" fmla="*/ 21302 w 1090917"/>
                <a:gd name="connsiteY10" fmla="*/ 705976 h 727278"/>
                <a:gd name="connsiteX11" fmla="*/ 1 w 1090917"/>
                <a:gd name="connsiteY11" fmla="*/ 654549 h 727278"/>
                <a:gd name="connsiteX12" fmla="*/ 0 w 1090917"/>
                <a:gd name="connsiteY12" fmla="*/ 72728 h 72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0917" h="727278">
                  <a:moveTo>
                    <a:pt x="0" y="72728"/>
                  </a:moveTo>
                  <a:cubicBezTo>
                    <a:pt x="0" y="53439"/>
                    <a:pt x="7662" y="34941"/>
                    <a:pt x="21302" y="21302"/>
                  </a:cubicBezTo>
                  <a:cubicBezTo>
                    <a:pt x="34941" y="7663"/>
                    <a:pt x="53440" y="1"/>
                    <a:pt x="72729" y="1"/>
                  </a:cubicBezTo>
                  <a:lnTo>
                    <a:pt x="1018189" y="0"/>
                  </a:lnTo>
                  <a:cubicBezTo>
                    <a:pt x="1037478" y="0"/>
                    <a:pt x="1055976" y="7662"/>
                    <a:pt x="1069615" y="21302"/>
                  </a:cubicBezTo>
                  <a:cubicBezTo>
                    <a:pt x="1083254" y="34941"/>
                    <a:pt x="1090916" y="53440"/>
                    <a:pt x="1090916" y="72729"/>
                  </a:cubicBezTo>
                  <a:cubicBezTo>
                    <a:pt x="1090916" y="266669"/>
                    <a:pt x="1090917" y="460610"/>
                    <a:pt x="1090917" y="654550"/>
                  </a:cubicBezTo>
                  <a:cubicBezTo>
                    <a:pt x="1090917" y="673839"/>
                    <a:pt x="1083255" y="692337"/>
                    <a:pt x="1069615" y="705976"/>
                  </a:cubicBezTo>
                  <a:cubicBezTo>
                    <a:pt x="1055976" y="719615"/>
                    <a:pt x="1037477" y="727278"/>
                    <a:pt x="1018189" y="727278"/>
                  </a:cubicBezTo>
                  <a:lnTo>
                    <a:pt x="72728" y="727278"/>
                  </a:lnTo>
                  <a:cubicBezTo>
                    <a:pt x="53439" y="727278"/>
                    <a:pt x="34941" y="719616"/>
                    <a:pt x="21302" y="705976"/>
                  </a:cubicBezTo>
                  <a:cubicBezTo>
                    <a:pt x="7663" y="692337"/>
                    <a:pt x="0" y="673838"/>
                    <a:pt x="1" y="654549"/>
                  </a:cubicBezTo>
                  <a:cubicBezTo>
                    <a:pt x="1" y="460609"/>
                    <a:pt x="0" y="266668"/>
                    <a:pt x="0" y="727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51" tIns="78451" rIns="78451" bIns="78451" numCol="1" spcCol="1270" anchor="ctr" anchorCtr="0">
              <a:noAutofit/>
            </a:bodyPr>
            <a:lstStyle/>
            <a:p>
              <a:pPr lvl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kern="1200" dirty="0" smtClean="0"/>
                <a:t>شرکت </a:t>
              </a:r>
              <a:r>
                <a:rPr lang="en-US" sz="1500" kern="1200" dirty="0" smtClean="0"/>
                <a:t>B</a:t>
              </a:r>
              <a:endParaRPr lang="en-US" sz="1500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67570" y="4326039"/>
              <a:ext cx="1418192" cy="2909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455"/>
                  </a:lnTo>
                  <a:lnTo>
                    <a:pt x="1418192" y="145455"/>
                  </a:lnTo>
                  <a:lnTo>
                    <a:pt x="1418192" y="29091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3340304" y="4616950"/>
              <a:ext cx="1090917" cy="727278"/>
            </a:xfrm>
            <a:custGeom>
              <a:avLst/>
              <a:gdLst>
                <a:gd name="connsiteX0" fmla="*/ 0 w 1090917"/>
                <a:gd name="connsiteY0" fmla="*/ 72728 h 727278"/>
                <a:gd name="connsiteX1" fmla="*/ 21302 w 1090917"/>
                <a:gd name="connsiteY1" fmla="*/ 21302 h 727278"/>
                <a:gd name="connsiteX2" fmla="*/ 72729 w 1090917"/>
                <a:gd name="connsiteY2" fmla="*/ 1 h 727278"/>
                <a:gd name="connsiteX3" fmla="*/ 1018189 w 1090917"/>
                <a:gd name="connsiteY3" fmla="*/ 0 h 727278"/>
                <a:gd name="connsiteX4" fmla="*/ 1069615 w 1090917"/>
                <a:gd name="connsiteY4" fmla="*/ 21302 h 727278"/>
                <a:gd name="connsiteX5" fmla="*/ 1090916 w 1090917"/>
                <a:gd name="connsiteY5" fmla="*/ 72729 h 727278"/>
                <a:gd name="connsiteX6" fmla="*/ 1090917 w 1090917"/>
                <a:gd name="connsiteY6" fmla="*/ 654550 h 727278"/>
                <a:gd name="connsiteX7" fmla="*/ 1069615 w 1090917"/>
                <a:gd name="connsiteY7" fmla="*/ 705976 h 727278"/>
                <a:gd name="connsiteX8" fmla="*/ 1018189 w 1090917"/>
                <a:gd name="connsiteY8" fmla="*/ 727278 h 727278"/>
                <a:gd name="connsiteX9" fmla="*/ 72728 w 1090917"/>
                <a:gd name="connsiteY9" fmla="*/ 727278 h 727278"/>
                <a:gd name="connsiteX10" fmla="*/ 21302 w 1090917"/>
                <a:gd name="connsiteY10" fmla="*/ 705976 h 727278"/>
                <a:gd name="connsiteX11" fmla="*/ 1 w 1090917"/>
                <a:gd name="connsiteY11" fmla="*/ 654549 h 727278"/>
                <a:gd name="connsiteX12" fmla="*/ 0 w 1090917"/>
                <a:gd name="connsiteY12" fmla="*/ 72728 h 72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0917" h="727278">
                  <a:moveTo>
                    <a:pt x="0" y="72728"/>
                  </a:moveTo>
                  <a:cubicBezTo>
                    <a:pt x="0" y="53439"/>
                    <a:pt x="7662" y="34941"/>
                    <a:pt x="21302" y="21302"/>
                  </a:cubicBezTo>
                  <a:cubicBezTo>
                    <a:pt x="34941" y="7663"/>
                    <a:pt x="53440" y="1"/>
                    <a:pt x="72729" y="1"/>
                  </a:cubicBezTo>
                  <a:lnTo>
                    <a:pt x="1018189" y="0"/>
                  </a:lnTo>
                  <a:cubicBezTo>
                    <a:pt x="1037478" y="0"/>
                    <a:pt x="1055976" y="7662"/>
                    <a:pt x="1069615" y="21302"/>
                  </a:cubicBezTo>
                  <a:cubicBezTo>
                    <a:pt x="1083254" y="34941"/>
                    <a:pt x="1090916" y="53440"/>
                    <a:pt x="1090916" y="72729"/>
                  </a:cubicBezTo>
                  <a:cubicBezTo>
                    <a:pt x="1090916" y="266669"/>
                    <a:pt x="1090917" y="460610"/>
                    <a:pt x="1090917" y="654550"/>
                  </a:cubicBezTo>
                  <a:cubicBezTo>
                    <a:pt x="1090917" y="673839"/>
                    <a:pt x="1083255" y="692337"/>
                    <a:pt x="1069615" y="705976"/>
                  </a:cubicBezTo>
                  <a:cubicBezTo>
                    <a:pt x="1055976" y="719615"/>
                    <a:pt x="1037477" y="727278"/>
                    <a:pt x="1018189" y="727278"/>
                  </a:cubicBezTo>
                  <a:lnTo>
                    <a:pt x="72728" y="727278"/>
                  </a:lnTo>
                  <a:cubicBezTo>
                    <a:pt x="53439" y="727278"/>
                    <a:pt x="34941" y="719616"/>
                    <a:pt x="21302" y="705976"/>
                  </a:cubicBezTo>
                  <a:cubicBezTo>
                    <a:pt x="7663" y="692337"/>
                    <a:pt x="0" y="673838"/>
                    <a:pt x="1" y="654549"/>
                  </a:cubicBezTo>
                  <a:cubicBezTo>
                    <a:pt x="1" y="460609"/>
                    <a:pt x="0" y="266668"/>
                    <a:pt x="0" y="727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51" tIns="78451" rIns="78451" bIns="78451" numCol="1" spcCol="1270" anchor="ctr" anchorCtr="0">
              <a:noAutofit/>
            </a:bodyPr>
            <a:lstStyle/>
            <a:p>
              <a:pPr lvl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kern="1200" dirty="0" smtClean="0"/>
                <a:t>شرکت </a:t>
              </a:r>
              <a:r>
                <a:rPr lang="en-US" sz="1500" kern="1200" dirty="0" smtClean="0"/>
                <a:t>C</a:t>
              </a:r>
              <a:endParaRPr lang="en-US" sz="1500" kern="1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94860" y="3307849"/>
              <a:ext cx="2127289" cy="2909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455"/>
                  </a:lnTo>
                  <a:lnTo>
                    <a:pt x="2127289" y="145455"/>
                  </a:lnTo>
                  <a:lnTo>
                    <a:pt x="2127289" y="29091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6176690" y="3598760"/>
              <a:ext cx="1090917" cy="727278"/>
            </a:xfrm>
            <a:custGeom>
              <a:avLst/>
              <a:gdLst>
                <a:gd name="connsiteX0" fmla="*/ 0 w 1090917"/>
                <a:gd name="connsiteY0" fmla="*/ 72728 h 727278"/>
                <a:gd name="connsiteX1" fmla="*/ 21302 w 1090917"/>
                <a:gd name="connsiteY1" fmla="*/ 21302 h 727278"/>
                <a:gd name="connsiteX2" fmla="*/ 72729 w 1090917"/>
                <a:gd name="connsiteY2" fmla="*/ 1 h 727278"/>
                <a:gd name="connsiteX3" fmla="*/ 1018189 w 1090917"/>
                <a:gd name="connsiteY3" fmla="*/ 0 h 727278"/>
                <a:gd name="connsiteX4" fmla="*/ 1069615 w 1090917"/>
                <a:gd name="connsiteY4" fmla="*/ 21302 h 727278"/>
                <a:gd name="connsiteX5" fmla="*/ 1090916 w 1090917"/>
                <a:gd name="connsiteY5" fmla="*/ 72729 h 727278"/>
                <a:gd name="connsiteX6" fmla="*/ 1090917 w 1090917"/>
                <a:gd name="connsiteY6" fmla="*/ 654550 h 727278"/>
                <a:gd name="connsiteX7" fmla="*/ 1069615 w 1090917"/>
                <a:gd name="connsiteY7" fmla="*/ 705976 h 727278"/>
                <a:gd name="connsiteX8" fmla="*/ 1018189 w 1090917"/>
                <a:gd name="connsiteY8" fmla="*/ 727278 h 727278"/>
                <a:gd name="connsiteX9" fmla="*/ 72728 w 1090917"/>
                <a:gd name="connsiteY9" fmla="*/ 727278 h 727278"/>
                <a:gd name="connsiteX10" fmla="*/ 21302 w 1090917"/>
                <a:gd name="connsiteY10" fmla="*/ 705976 h 727278"/>
                <a:gd name="connsiteX11" fmla="*/ 1 w 1090917"/>
                <a:gd name="connsiteY11" fmla="*/ 654549 h 727278"/>
                <a:gd name="connsiteX12" fmla="*/ 0 w 1090917"/>
                <a:gd name="connsiteY12" fmla="*/ 72728 h 72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0917" h="727278">
                  <a:moveTo>
                    <a:pt x="0" y="72728"/>
                  </a:moveTo>
                  <a:cubicBezTo>
                    <a:pt x="0" y="53439"/>
                    <a:pt x="7662" y="34941"/>
                    <a:pt x="21302" y="21302"/>
                  </a:cubicBezTo>
                  <a:cubicBezTo>
                    <a:pt x="34941" y="7663"/>
                    <a:pt x="53440" y="1"/>
                    <a:pt x="72729" y="1"/>
                  </a:cubicBezTo>
                  <a:lnTo>
                    <a:pt x="1018189" y="0"/>
                  </a:lnTo>
                  <a:cubicBezTo>
                    <a:pt x="1037478" y="0"/>
                    <a:pt x="1055976" y="7662"/>
                    <a:pt x="1069615" y="21302"/>
                  </a:cubicBezTo>
                  <a:cubicBezTo>
                    <a:pt x="1083254" y="34941"/>
                    <a:pt x="1090916" y="53440"/>
                    <a:pt x="1090916" y="72729"/>
                  </a:cubicBezTo>
                  <a:cubicBezTo>
                    <a:pt x="1090916" y="266669"/>
                    <a:pt x="1090917" y="460610"/>
                    <a:pt x="1090917" y="654550"/>
                  </a:cubicBezTo>
                  <a:cubicBezTo>
                    <a:pt x="1090917" y="673839"/>
                    <a:pt x="1083255" y="692337"/>
                    <a:pt x="1069615" y="705976"/>
                  </a:cubicBezTo>
                  <a:cubicBezTo>
                    <a:pt x="1055976" y="719615"/>
                    <a:pt x="1037477" y="727278"/>
                    <a:pt x="1018189" y="727278"/>
                  </a:cubicBezTo>
                  <a:lnTo>
                    <a:pt x="72728" y="727278"/>
                  </a:lnTo>
                  <a:cubicBezTo>
                    <a:pt x="53439" y="727278"/>
                    <a:pt x="34941" y="719616"/>
                    <a:pt x="21302" y="705976"/>
                  </a:cubicBezTo>
                  <a:cubicBezTo>
                    <a:pt x="7663" y="692337"/>
                    <a:pt x="0" y="673838"/>
                    <a:pt x="1" y="654549"/>
                  </a:cubicBezTo>
                  <a:cubicBezTo>
                    <a:pt x="1" y="460609"/>
                    <a:pt x="0" y="266668"/>
                    <a:pt x="0" y="727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51" tIns="78451" rIns="78451" bIns="78451" numCol="1" spcCol="1270" anchor="ctr" anchorCtr="0">
              <a:noAutofit/>
            </a:bodyPr>
            <a:lstStyle/>
            <a:p>
              <a:pPr lvl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kern="1200" dirty="0" smtClean="0"/>
                <a:t>گروه ستادی ب</a:t>
              </a:r>
              <a:endParaRPr lang="en-US" sz="1500" kern="1200" dirty="0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303956" y="4326039"/>
              <a:ext cx="1418192" cy="2909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18192" y="0"/>
                  </a:moveTo>
                  <a:lnTo>
                    <a:pt x="1418192" y="145455"/>
                  </a:lnTo>
                  <a:lnTo>
                    <a:pt x="0" y="145455"/>
                  </a:lnTo>
                  <a:lnTo>
                    <a:pt x="0" y="29091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4758497" y="4616950"/>
              <a:ext cx="1090917" cy="727278"/>
            </a:xfrm>
            <a:custGeom>
              <a:avLst/>
              <a:gdLst>
                <a:gd name="connsiteX0" fmla="*/ 0 w 1090917"/>
                <a:gd name="connsiteY0" fmla="*/ 72728 h 727278"/>
                <a:gd name="connsiteX1" fmla="*/ 21302 w 1090917"/>
                <a:gd name="connsiteY1" fmla="*/ 21302 h 727278"/>
                <a:gd name="connsiteX2" fmla="*/ 72729 w 1090917"/>
                <a:gd name="connsiteY2" fmla="*/ 1 h 727278"/>
                <a:gd name="connsiteX3" fmla="*/ 1018189 w 1090917"/>
                <a:gd name="connsiteY3" fmla="*/ 0 h 727278"/>
                <a:gd name="connsiteX4" fmla="*/ 1069615 w 1090917"/>
                <a:gd name="connsiteY4" fmla="*/ 21302 h 727278"/>
                <a:gd name="connsiteX5" fmla="*/ 1090916 w 1090917"/>
                <a:gd name="connsiteY5" fmla="*/ 72729 h 727278"/>
                <a:gd name="connsiteX6" fmla="*/ 1090917 w 1090917"/>
                <a:gd name="connsiteY6" fmla="*/ 654550 h 727278"/>
                <a:gd name="connsiteX7" fmla="*/ 1069615 w 1090917"/>
                <a:gd name="connsiteY7" fmla="*/ 705976 h 727278"/>
                <a:gd name="connsiteX8" fmla="*/ 1018189 w 1090917"/>
                <a:gd name="connsiteY8" fmla="*/ 727278 h 727278"/>
                <a:gd name="connsiteX9" fmla="*/ 72728 w 1090917"/>
                <a:gd name="connsiteY9" fmla="*/ 727278 h 727278"/>
                <a:gd name="connsiteX10" fmla="*/ 21302 w 1090917"/>
                <a:gd name="connsiteY10" fmla="*/ 705976 h 727278"/>
                <a:gd name="connsiteX11" fmla="*/ 1 w 1090917"/>
                <a:gd name="connsiteY11" fmla="*/ 654549 h 727278"/>
                <a:gd name="connsiteX12" fmla="*/ 0 w 1090917"/>
                <a:gd name="connsiteY12" fmla="*/ 72728 h 72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0917" h="727278">
                  <a:moveTo>
                    <a:pt x="0" y="72728"/>
                  </a:moveTo>
                  <a:cubicBezTo>
                    <a:pt x="0" y="53439"/>
                    <a:pt x="7662" y="34941"/>
                    <a:pt x="21302" y="21302"/>
                  </a:cubicBezTo>
                  <a:cubicBezTo>
                    <a:pt x="34941" y="7663"/>
                    <a:pt x="53440" y="1"/>
                    <a:pt x="72729" y="1"/>
                  </a:cubicBezTo>
                  <a:lnTo>
                    <a:pt x="1018189" y="0"/>
                  </a:lnTo>
                  <a:cubicBezTo>
                    <a:pt x="1037478" y="0"/>
                    <a:pt x="1055976" y="7662"/>
                    <a:pt x="1069615" y="21302"/>
                  </a:cubicBezTo>
                  <a:cubicBezTo>
                    <a:pt x="1083254" y="34941"/>
                    <a:pt x="1090916" y="53440"/>
                    <a:pt x="1090916" y="72729"/>
                  </a:cubicBezTo>
                  <a:cubicBezTo>
                    <a:pt x="1090916" y="266669"/>
                    <a:pt x="1090917" y="460610"/>
                    <a:pt x="1090917" y="654550"/>
                  </a:cubicBezTo>
                  <a:cubicBezTo>
                    <a:pt x="1090917" y="673839"/>
                    <a:pt x="1083255" y="692337"/>
                    <a:pt x="1069615" y="705976"/>
                  </a:cubicBezTo>
                  <a:cubicBezTo>
                    <a:pt x="1055976" y="719615"/>
                    <a:pt x="1037477" y="727278"/>
                    <a:pt x="1018189" y="727278"/>
                  </a:cubicBezTo>
                  <a:lnTo>
                    <a:pt x="72728" y="727278"/>
                  </a:lnTo>
                  <a:cubicBezTo>
                    <a:pt x="53439" y="727278"/>
                    <a:pt x="34941" y="719616"/>
                    <a:pt x="21302" y="705976"/>
                  </a:cubicBezTo>
                  <a:cubicBezTo>
                    <a:pt x="7663" y="692337"/>
                    <a:pt x="0" y="673838"/>
                    <a:pt x="1" y="654549"/>
                  </a:cubicBezTo>
                  <a:cubicBezTo>
                    <a:pt x="1" y="460609"/>
                    <a:pt x="0" y="266668"/>
                    <a:pt x="0" y="727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51" tIns="78451" rIns="78451" bIns="78451" numCol="1" spcCol="1270" anchor="ctr" anchorCtr="0">
              <a:noAutofit/>
            </a:bodyPr>
            <a:lstStyle/>
            <a:p>
              <a:pPr lvl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kern="1200" dirty="0" smtClean="0"/>
                <a:t>شرکت </a:t>
              </a:r>
              <a:r>
                <a:rPr lang="en-US" sz="1500" kern="1200" dirty="0" smtClean="0"/>
                <a:t>D</a:t>
              </a:r>
              <a:endParaRPr lang="en-US" sz="1500" kern="12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676429" y="4326039"/>
              <a:ext cx="91440" cy="2909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9091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reeform 36"/>
            <p:cNvSpPr/>
            <p:nvPr/>
          </p:nvSpPr>
          <p:spPr>
            <a:xfrm>
              <a:off x="6176690" y="4616950"/>
              <a:ext cx="1090917" cy="727278"/>
            </a:xfrm>
            <a:custGeom>
              <a:avLst/>
              <a:gdLst>
                <a:gd name="connsiteX0" fmla="*/ 0 w 1090917"/>
                <a:gd name="connsiteY0" fmla="*/ 72728 h 727278"/>
                <a:gd name="connsiteX1" fmla="*/ 21302 w 1090917"/>
                <a:gd name="connsiteY1" fmla="*/ 21302 h 727278"/>
                <a:gd name="connsiteX2" fmla="*/ 72729 w 1090917"/>
                <a:gd name="connsiteY2" fmla="*/ 1 h 727278"/>
                <a:gd name="connsiteX3" fmla="*/ 1018189 w 1090917"/>
                <a:gd name="connsiteY3" fmla="*/ 0 h 727278"/>
                <a:gd name="connsiteX4" fmla="*/ 1069615 w 1090917"/>
                <a:gd name="connsiteY4" fmla="*/ 21302 h 727278"/>
                <a:gd name="connsiteX5" fmla="*/ 1090916 w 1090917"/>
                <a:gd name="connsiteY5" fmla="*/ 72729 h 727278"/>
                <a:gd name="connsiteX6" fmla="*/ 1090917 w 1090917"/>
                <a:gd name="connsiteY6" fmla="*/ 654550 h 727278"/>
                <a:gd name="connsiteX7" fmla="*/ 1069615 w 1090917"/>
                <a:gd name="connsiteY7" fmla="*/ 705976 h 727278"/>
                <a:gd name="connsiteX8" fmla="*/ 1018189 w 1090917"/>
                <a:gd name="connsiteY8" fmla="*/ 727278 h 727278"/>
                <a:gd name="connsiteX9" fmla="*/ 72728 w 1090917"/>
                <a:gd name="connsiteY9" fmla="*/ 727278 h 727278"/>
                <a:gd name="connsiteX10" fmla="*/ 21302 w 1090917"/>
                <a:gd name="connsiteY10" fmla="*/ 705976 h 727278"/>
                <a:gd name="connsiteX11" fmla="*/ 1 w 1090917"/>
                <a:gd name="connsiteY11" fmla="*/ 654549 h 727278"/>
                <a:gd name="connsiteX12" fmla="*/ 0 w 1090917"/>
                <a:gd name="connsiteY12" fmla="*/ 72728 h 72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0917" h="727278">
                  <a:moveTo>
                    <a:pt x="0" y="72728"/>
                  </a:moveTo>
                  <a:cubicBezTo>
                    <a:pt x="0" y="53439"/>
                    <a:pt x="7662" y="34941"/>
                    <a:pt x="21302" y="21302"/>
                  </a:cubicBezTo>
                  <a:cubicBezTo>
                    <a:pt x="34941" y="7663"/>
                    <a:pt x="53440" y="1"/>
                    <a:pt x="72729" y="1"/>
                  </a:cubicBezTo>
                  <a:lnTo>
                    <a:pt x="1018189" y="0"/>
                  </a:lnTo>
                  <a:cubicBezTo>
                    <a:pt x="1037478" y="0"/>
                    <a:pt x="1055976" y="7662"/>
                    <a:pt x="1069615" y="21302"/>
                  </a:cubicBezTo>
                  <a:cubicBezTo>
                    <a:pt x="1083254" y="34941"/>
                    <a:pt x="1090916" y="53440"/>
                    <a:pt x="1090916" y="72729"/>
                  </a:cubicBezTo>
                  <a:cubicBezTo>
                    <a:pt x="1090916" y="266669"/>
                    <a:pt x="1090917" y="460610"/>
                    <a:pt x="1090917" y="654550"/>
                  </a:cubicBezTo>
                  <a:cubicBezTo>
                    <a:pt x="1090917" y="673839"/>
                    <a:pt x="1083255" y="692337"/>
                    <a:pt x="1069615" y="705976"/>
                  </a:cubicBezTo>
                  <a:cubicBezTo>
                    <a:pt x="1055976" y="719615"/>
                    <a:pt x="1037477" y="727278"/>
                    <a:pt x="1018189" y="727278"/>
                  </a:cubicBezTo>
                  <a:lnTo>
                    <a:pt x="72728" y="727278"/>
                  </a:lnTo>
                  <a:cubicBezTo>
                    <a:pt x="53439" y="727278"/>
                    <a:pt x="34941" y="719616"/>
                    <a:pt x="21302" y="705976"/>
                  </a:cubicBezTo>
                  <a:cubicBezTo>
                    <a:pt x="7663" y="692337"/>
                    <a:pt x="0" y="673838"/>
                    <a:pt x="1" y="654549"/>
                  </a:cubicBezTo>
                  <a:cubicBezTo>
                    <a:pt x="1" y="460609"/>
                    <a:pt x="0" y="266668"/>
                    <a:pt x="0" y="727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51" tIns="78451" rIns="78451" bIns="78451" numCol="1" spcCol="1270" anchor="ctr" anchorCtr="0">
              <a:noAutofit/>
            </a:bodyPr>
            <a:lstStyle/>
            <a:p>
              <a:pPr lvl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kern="1200" dirty="0" smtClean="0"/>
                <a:t>شرکت </a:t>
              </a:r>
              <a:r>
                <a:rPr lang="en-US" sz="1500" kern="1200" dirty="0" smtClean="0"/>
                <a:t>E</a:t>
              </a:r>
              <a:endParaRPr lang="en-US" sz="1500" kern="1200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722149" y="4326039"/>
              <a:ext cx="1418192" cy="2909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455"/>
                  </a:lnTo>
                  <a:lnTo>
                    <a:pt x="1418192" y="145455"/>
                  </a:lnTo>
                  <a:lnTo>
                    <a:pt x="1418192" y="29091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Freeform 38"/>
            <p:cNvSpPr/>
            <p:nvPr/>
          </p:nvSpPr>
          <p:spPr>
            <a:xfrm>
              <a:off x="7594883" y="4616950"/>
              <a:ext cx="1090917" cy="727278"/>
            </a:xfrm>
            <a:custGeom>
              <a:avLst/>
              <a:gdLst>
                <a:gd name="connsiteX0" fmla="*/ 0 w 1090917"/>
                <a:gd name="connsiteY0" fmla="*/ 72728 h 727278"/>
                <a:gd name="connsiteX1" fmla="*/ 21302 w 1090917"/>
                <a:gd name="connsiteY1" fmla="*/ 21302 h 727278"/>
                <a:gd name="connsiteX2" fmla="*/ 72729 w 1090917"/>
                <a:gd name="connsiteY2" fmla="*/ 1 h 727278"/>
                <a:gd name="connsiteX3" fmla="*/ 1018189 w 1090917"/>
                <a:gd name="connsiteY3" fmla="*/ 0 h 727278"/>
                <a:gd name="connsiteX4" fmla="*/ 1069615 w 1090917"/>
                <a:gd name="connsiteY4" fmla="*/ 21302 h 727278"/>
                <a:gd name="connsiteX5" fmla="*/ 1090916 w 1090917"/>
                <a:gd name="connsiteY5" fmla="*/ 72729 h 727278"/>
                <a:gd name="connsiteX6" fmla="*/ 1090917 w 1090917"/>
                <a:gd name="connsiteY6" fmla="*/ 654550 h 727278"/>
                <a:gd name="connsiteX7" fmla="*/ 1069615 w 1090917"/>
                <a:gd name="connsiteY7" fmla="*/ 705976 h 727278"/>
                <a:gd name="connsiteX8" fmla="*/ 1018189 w 1090917"/>
                <a:gd name="connsiteY8" fmla="*/ 727278 h 727278"/>
                <a:gd name="connsiteX9" fmla="*/ 72728 w 1090917"/>
                <a:gd name="connsiteY9" fmla="*/ 727278 h 727278"/>
                <a:gd name="connsiteX10" fmla="*/ 21302 w 1090917"/>
                <a:gd name="connsiteY10" fmla="*/ 705976 h 727278"/>
                <a:gd name="connsiteX11" fmla="*/ 1 w 1090917"/>
                <a:gd name="connsiteY11" fmla="*/ 654549 h 727278"/>
                <a:gd name="connsiteX12" fmla="*/ 0 w 1090917"/>
                <a:gd name="connsiteY12" fmla="*/ 72728 h 72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0917" h="727278">
                  <a:moveTo>
                    <a:pt x="0" y="72728"/>
                  </a:moveTo>
                  <a:cubicBezTo>
                    <a:pt x="0" y="53439"/>
                    <a:pt x="7662" y="34941"/>
                    <a:pt x="21302" y="21302"/>
                  </a:cubicBezTo>
                  <a:cubicBezTo>
                    <a:pt x="34941" y="7663"/>
                    <a:pt x="53440" y="1"/>
                    <a:pt x="72729" y="1"/>
                  </a:cubicBezTo>
                  <a:lnTo>
                    <a:pt x="1018189" y="0"/>
                  </a:lnTo>
                  <a:cubicBezTo>
                    <a:pt x="1037478" y="0"/>
                    <a:pt x="1055976" y="7662"/>
                    <a:pt x="1069615" y="21302"/>
                  </a:cubicBezTo>
                  <a:cubicBezTo>
                    <a:pt x="1083254" y="34941"/>
                    <a:pt x="1090916" y="53440"/>
                    <a:pt x="1090916" y="72729"/>
                  </a:cubicBezTo>
                  <a:cubicBezTo>
                    <a:pt x="1090916" y="266669"/>
                    <a:pt x="1090917" y="460610"/>
                    <a:pt x="1090917" y="654550"/>
                  </a:cubicBezTo>
                  <a:cubicBezTo>
                    <a:pt x="1090917" y="673839"/>
                    <a:pt x="1083255" y="692337"/>
                    <a:pt x="1069615" y="705976"/>
                  </a:cubicBezTo>
                  <a:cubicBezTo>
                    <a:pt x="1055976" y="719615"/>
                    <a:pt x="1037477" y="727278"/>
                    <a:pt x="1018189" y="727278"/>
                  </a:cubicBezTo>
                  <a:lnTo>
                    <a:pt x="72728" y="727278"/>
                  </a:lnTo>
                  <a:cubicBezTo>
                    <a:pt x="53439" y="727278"/>
                    <a:pt x="34941" y="719616"/>
                    <a:pt x="21302" y="705976"/>
                  </a:cubicBezTo>
                  <a:cubicBezTo>
                    <a:pt x="7663" y="692337"/>
                    <a:pt x="0" y="673838"/>
                    <a:pt x="1" y="654549"/>
                  </a:cubicBezTo>
                  <a:cubicBezTo>
                    <a:pt x="1" y="460609"/>
                    <a:pt x="0" y="266668"/>
                    <a:pt x="0" y="727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51" tIns="78451" rIns="78451" bIns="78451" numCol="1" spcCol="1270" anchor="ctr" anchorCtr="0">
              <a:noAutofit/>
            </a:bodyPr>
            <a:lstStyle/>
            <a:p>
              <a:pPr lvl="0" algn="ctr" defTabSz="666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kern="1200" dirty="0" smtClean="0"/>
                <a:t>شرکت </a:t>
              </a:r>
              <a:r>
                <a:rPr lang="en-US" sz="1500" kern="1200" dirty="0" smtClean="0"/>
                <a:t>D</a:t>
              </a:r>
              <a:endParaRPr lang="en-US" sz="1500" kern="1200" dirty="0"/>
            </a:p>
          </p:txBody>
        </p:sp>
      </p:grpSp>
      <p:sp>
        <p:nvSpPr>
          <p:cNvPr id="17" name="TextBox 16"/>
          <p:cNvSpPr txBox="1"/>
          <p:nvPr/>
        </p:nvSpPr>
        <p:spPr>
          <a:xfrm rot="2116506">
            <a:off x="6418213" y="2974252"/>
            <a:ext cx="22860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800" dirty="0" smtClean="0"/>
              <a:t>تقسیم‌شده</a:t>
            </a:r>
            <a:endParaRPr lang="fa-I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457200"/>
            <a:ext cx="8229600" cy="419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ساختار</a:t>
            </a:r>
            <a:r>
              <a:rPr lang="fa-IR" dirty="0" smtClean="0"/>
              <a:t> 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در</a:t>
            </a:r>
            <a:r>
              <a:rPr lang="en-US" dirty="0" smtClean="0"/>
              <a:t> 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شرکت‌های</a:t>
            </a:r>
            <a:r>
              <a:rPr lang="fa-IR" dirty="0" smtClean="0"/>
              <a:t> </a:t>
            </a:r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هلدینگ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03369" y="1219988"/>
            <a:ext cx="8182981" cy="2808679"/>
            <a:chOff x="503369" y="1219988"/>
            <a:chExt cx="8182981" cy="2808679"/>
          </a:xfrm>
        </p:grpSpPr>
        <p:sp>
          <p:nvSpPr>
            <p:cNvPr id="9" name="Freeform 8"/>
            <p:cNvSpPr/>
            <p:nvPr/>
          </p:nvSpPr>
          <p:spPr>
            <a:xfrm>
              <a:off x="4189761" y="1219988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ستاد مرکزی</a:t>
              </a:r>
              <a:endParaRPr lang="en-US" sz="14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488350" y="1760118"/>
              <a:ext cx="2106509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06509" y="0"/>
                  </a:moveTo>
                  <a:lnTo>
                    <a:pt x="2106509" y="108026"/>
                  </a:lnTo>
                  <a:lnTo>
                    <a:pt x="0" y="108026"/>
                  </a:lnTo>
                  <a:lnTo>
                    <a:pt x="0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083252" y="1976171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بخش   ب</a:t>
              </a:r>
              <a:endParaRPr lang="en-US" sz="14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435095" y="2516301"/>
              <a:ext cx="1053254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53254" y="0"/>
                  </a:moveTo>
                  <a:lnTo>
                    <a:pt x="1053254" y="108026"/>
                  </a:lnTo>
                  <a:lnTo>
                    <a:pt x="0" y="108026"/>
                  </a:lnTo>
                  <a:lnTo>
                    <a:pt x="0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1029997" y="2732354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گروه د</a:t>
              </a:r>
              <a:endParaRPr lang="fa-IR" sz="14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08467" y="3272484"/>
              <a:ext cx="526627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6627" y="0"/>
                  </a:moveTo>
                  <a:lnTo>
                    <a:pt x="526627" y="108026"/>
                  </a:lnTo>
                  <a:lnTo>
                    <a:pt x="0" y="108026"/>
                  </a:lnTo>
                  <a:lnTo>
                    <a:pt x="0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03369" y="3488537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شرکت </a:t>
              </a:r>
              <a:r>
                <a:rPr lang="en-US" sz="1400" kern="1200" dirty="0" smtClean="0"/>
                <a:t>A</a:t>
              </a:r>
              <a:endParaRPr lang="fa-IR" sz="14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35095" y="3272484"/>
              <a:ext cx="526627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8026"/>
                  </a:lnTo>
                  <a:lnTo>
                    <a:pt x="526627" y="108026"/>
                  </a:lnTo>
                  <a:lnTo>
                    <a:pt x="526627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1556624" y="3488537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شرکت </a:t>
              </a:r>
              <a:r>
                <a:rPr lang="en-US" sz="1400" kern="1200" dirty="0" smtClean="0"/>
                <a:t>B</a:t>
              </a:r>
              <a:endParaRPr lang="en-US" sz="14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88350" y="2516301"/>
              <a:ext cx="1053254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8026"/>
                  </a:lnTo>
                  <a:lnTo>
                    <a:pt x="1053254" y="108026"/>
                  </a:lnTo>
                  <a:lnTo>
                    <a:pt x="1053254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3136506" y="2732354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گروه ج</a:t>
              </a:r>
              <a:endParaRPr lang="en-US" sz="14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14977" y="3272484"/>
              <a:ext cx="526627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6627" y="0"/>
                  </a:moveTo>
                  <a:lnTo>
                    <a:pt x="526627" y="108026"/>
                  </a:lnTo>
                  <a:lnTo>
                    <a:pt x="0" y="108026"/>
                  </a:lnTo>
                  <a:lnTo>
                    <a:pt x="0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2609879" y="3488537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شرکت </a:t>
              </a:r>
              <a:r>
                <a:rPr lang="en-US" sz="1400" kern="1200" dirty="0" smtClean="0"/>
                <a:t>C </a:t>
              </a:r>
              <a:endParaRPr lang="fa-IR" sz="14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41605" y="3272484"/>
              <a:ext cx="526627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8026"/>
                  </a:lnTo>
                  <a:lnTo>
                    <a:pt x="526627" y="108026"/>
                  </a:lnTo>
                  <a:lnTo>
                    <a:pt x="526627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3663134" y="3488537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شرکت </a:t>
              </a:r>
              <a:r>
                <a:rPr lang="en-US" sz="1400" kern="1200" dirty="0" smtClean="0"/>
                <a:t>D</a:t>
              </a:r>
              <a:endParaRPr lang="fa-IR" sz="14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594860" y="1760118"/>
              <a:ext cx="2106509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8026"/>
                  </a:lnTo>
                  <a:lnTo>
                    <a:pt x="2106509" y="108026"/>
                  </a:lnTo>
                  <a:lnTo>
                    <a:pt x="2106509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6296271" y="1976171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بخش الف</a:t>
              </a:r>
              <a:endParaRPr lang="en-US" sz="1400" kern="1200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648114" y="2516301"/>
              <a:ext cx="1053254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53254" y="0"/>
                  </a:moveTo>
                  <a:lnTo>
                    <a:pt x="1053254" y="108026"/>
                  </a:lnTo>
                  <a:lnTo>
                    <a:pt x="0" y="108026"/>
                  </a:lnTo>
                  <a:lnTo>
                    <a:pt x="0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5243016" y="2732354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گروه ب</a:t>
              </a:r>
              <a:endParaRPr lang="en-US" sz="1400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121487" y="3272484"/>
              <a:ext cx="526627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6627" y="0"/>
                  </a:moveTo>
                  <a:lnTo>
                    <a:pt x="526627" y="108026"/>
                  </a:lnTo>
                  <a:lnTo>
                    <a:pt x="0" y="108026"/>
                  </a:lnTo>
                  <a:lnTo>
                    <a:pt x="0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4716389" y="3488537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شرکت  </a:t>
              </a:r>
              <a:r>
                <a:rPr lang="en-US" sz="1400" kern="1200" dirty="0" smtClean="0"/>
                <a:t>E</a:t>
              </a:r>
              <a:endParaRPr lang="fa-IR" sz="1400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648114" y="3272484"/>
              <a:ext cx="526627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8026"/>
                  </a:lnTo>
                  <a:lnTo>
                    <a:pt x="526627" y="108026"/>
                  </a:lnTo>
                  <a:lnTo>
                    <a:pt x="526627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5769644" y="3488537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شرکت  </a:t>
              </a:r>
              <a:r>
                <a:rPr lang="en-US" sz="1400" kern="1200" dirty="0" smtClean="0"/>
                <a:t>F   </a:t>
              </a:r>
              <a:endParaRPr lang="en-US" sz="1400" kern="1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701369" y="2516301"/>
              <a:ext cx="1053254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8026"/>
                  </a:lnTo>
                  <a:lnTo>
                    <a:pt x="1053254" y="108026"/>
                  </a:lnTo>
                  <a:lnTo>
                    <a:pt x="1053254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349526" y="2732354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گروه الف</a:t>
              </a:r>
              <a:endParaRPr lang="en-US" sz="1400" kern="1200" dirty="0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227997" y="3272484"/>
              <a:ext cx="526627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6627" y="0"/>
                  </a:moveTo>
                  <a:lnTo>
                    <a:pt x="526627" y="108026"/>
                  </a:lnTo>
                  <a:lnTo>
                    <a:pt x="0" y="108026"/>
                  </a:lnTo>
                  <a:lnTo>
                    <a:pt x="0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6822899" y="3488537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شرکت </a:t>
              </a:r>
              <a:r>
                <a:rPr lang="en-US" sz="1400" kern="1200" dirty="0" smtClean="0"/>
                <a:t>G </a:t>
              </a:r>
              <a:endParaRPr lang="fa-IR" sz="1400" kern="12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54624" y="3272484"/>
              <a:ext cx="526627" cy="2160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8026"/>
                  </a:lnTo>
                  <a:lnTo>
                    <a:pt x="526627" y="108026"/>
                  </a:lnTo>
                  <a:lnTo>
                    <a:pt x="526627" y="216052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reeform 36"/>
            <p:cNvSpPr/>
            <p:nvPr/>
          </p:nvSpPr>
          <p:spPr>
            <a:xfrm>
              <a:off x="7876154" y="3488537"/>
              <a:ext cx="810196" cy="540130"/>
            </a:xfrm>
            <a:custGeom>
              <a:avLst/>
              <a:gdLst>
                <a:gd name="connsiteX0" fmla="*/ 0 w 810196"/>
                <a:gd name="connsiteY0" fmla="*/ 54013 h 540130"/>
                <a:gd name="connsiteX1" fmla="*/ 15820 w 810196"/>
                <a:gd name="connsiteY1" fmla="*/ 15820 h 540130"/>
                <a:gd name="connsiteX2" fmla="*/ 54013 w 810196"/>
                <a:gd name="connsiteY2" fmla="*/ 0 h 540130"/>
                <a:gd name="connsiteX3" fmla="*/ 756183 w 810196"/>
                <a:gd name="connsiteY3" fmla="*/ 0 h 540130"/>
                <a:gd name="connsiteX4" fmla="*/ 794376 w 810196"/>
                <a:gd name="connsiteY4" fmla="*/ 15820 h 540130"/>
                <a:gd name="connsiteX5" fmla="*/ 810196 w 810196"/>
                <a:gd name="connsiteY5" fmla="*/ 54013 h 540130"/>
                <a:gd name="connsiteX6" fmla="*/ 810196 w 810196"/>
                <a:gd name="connsiteY6" fmla="*/ 486117 h 540130"/>
                <a:gd name="connsiteX7" fmla="*/ 794376 w 810196"/>
                <a:gd name="connsiteY7" fmla="*/ 524310 h 540130"/>
                <a:gd name="connsiteX8" fmla="*/ 756183 w 810196"/>
                <a:gd name="connsiteY8" fmla="*/ 540130 h 540130"/>
                <a:gd name="connsiteX9" fmla="*/ 54013 w 810196"/>
                <a:gd name="connsiteY9" fmla="*/ 540130 h 540130"/>
                <a:gd name="connsiteX10" fmla="*/ 15820 w 810196"/>
                <a:gd name="connsiteY10" fmla="*/ 524310 h 540130"/>
                <a:gd name="connsiteX11" fmla="*/ 0 w 810196"/>
                <a:gd name="connsiteY11" fmla="*/ 486117 h 540130"/>
                <a:gd name="connsiteX12" fmla="*/ 0 w 810196"/>
                <a:gd name="connsiteY12" fmla="*/ 54013 h 5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0196" h="540130">
                  <a:moveTo>
                    <a:pt x="0" y="54013"/>
                  </a:moveTo>
                  <a:cubicBezTo>
                    <a:pt x="0" y="39688"/>
                    <a:pt x="5691" y="25949"/>
                    <a:pt x="15820" y="15820"/>
                  </a:cubicBezTo>
                  <a:cubicBezTo>
                    <a:pt x="25949" y="5691"/>
                    <a:pt x="39688" y="0"/>
                    <a:pt x="54013" y="0"/>
                  </a:cubicBezTo>
                  <a:lnTo>
                    <a:pt x="756183" y="0"/>
                  </a:lnTo>
                  <a:cubicBezTo>
                    <a:pt x="770508" y="0"/>
                    <a:pt x="784247" y="5691"/>
                    <a:pt x="794376" y="15820"/>
                  </a:cubicBezTo>
                  <a:cubicBezTo>
                    <a:pt x="804505" y="25949"/>
                    <a:pt x="810196" y="39688"/>
                    <a:pt x="810196" y="54013"/>
                  </a:cubicBezTo>
                  <a:lnTo>
                    <a:pt x="810196" y="486117"/>
                  </a:lnTo>
                  <a:cubicBezTo>
                    <a:pt x="810196" y="500442"/>
                    <a:pt x="804505" y="514181"/>
                    <a:pt x="794376" y="524310"/>
                  </a:cubicBezTo>
                  <a:cubicBezTo>
                    <a:pt x="784247" y="534439"/>
                    <a:pt x="770508" y="540130"/>
                    <a:pt x="756183" y="540130"/>
                  </a:cubicBezTo>
                  <a:lnTo>
                    <a:pt x="54013" y="540130"/>
                  </a:lnTo>
                  <a:cubicBezTo>
                    <a:pt x="39688" y="540130"/>
                    <a:pt x="25949" y="534439"/>
                    <a:pt x="15820" y="524310"/>
                  </a:cubicBezTo>
                  <a:cubicBezTo>
                    <a:pt x="5691" y="514181"/>
                    <a:pt x="0" y="500442"/>
                    <a:pt x="0" y="486117"/>
                  </a:cubicBezTo>
                  <a:lnTo>
                    <a:pt x="0" y="5401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60" tIns="69160" rIns="69160" bIns="6916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400" kern="1200" dirty="0" smtClean="0"/>
                <a:t>شرکت </a:t>
              </a:r>
              <a:r>
                <a:rPr lang="en-US" sz="1400" kern="1200" dirty="0" smtClean="0"/>
                <a:t>H</a:t>
              </a:r>
              <a:endParaRPr lang="en-US" sz="1400" kern="1200" dirty="0"/>
            </a:p>
          </p:txBody>
        </p:sp>
      </p:grpSp>
      <p:sp>
        <p:nvSpPr>
          <p:cNvPr id="7" name="TextBox 6"/>
          <p:cNvSpPr txBox="1"/>
          <p:nvPr/>
        </p:nvSpPr>
        <p:spPr>
          <a:xfrm rot="2116506">
            <a:off x="6418213" y="1145452"/>
            <a:ext cx="22860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800" dirty="0" smtClean="0"/>
              <a:t>تکثیری</a:t>
            </a:r>
            <a:endParaRPr lang="fa-I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اندازۀ ستاد</a:t>
            </a:r>
            <a:endParaRPr lang="fa-IR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" y="530352"/>
            <a:ext cx="8183879" cy="4187952"/>
            <a:chOff x="502920" y="530352"/>
            <a:chExt cx="8183879" cy="4187952"/>
          </a:xfrm>
        </p:grpSpPr>
        <p:sp>
          <p:nvSpPr>
            <p:cNvPr id="6" name="Freeform 5"/>
            <p:cNvSpPr/>
            <p:nvPr/>
          </p:nvSpPr>
          <p:spPr>
            <a:xfrm>
              <a:off x="3449116" y="949148"/>
              <a:ext cx="5237683" cy="3350361"/>
            </a:xfrm>
            <a:custGeom>
              <a:avLst/>
              <a:gdLst>
                <a:gd name="connsiteX0" fmla="*/ 558405 w 3350361"/>
                <a:gd name="connsiteY0" fmla="*/ 0 h 5237683"/>
                <a:gd name="connsiteX1" fmla="*/ 2791956 w 3350361"/>
                <a:gd name="connsiteY1" fmla="*/ 0 h 5237683"/>
                <a:gd name="connsiteX2" fmla="*/ 3186808 w 3350361"/>
                <a:gd name="connsiteY2" fmla="*/ 163554 h 5237683"/>
                <a:gd name="connsiteX3" fmla="*/ 3350360 w 3350361"/>
                <a:gd name="connsiteY3" fmla="*/ 558406 h 5237683"/>
                <a:gd name="connsiteX4" fmla="*/ 3350361 w 3350361"/>
                <a:gd name="connsiteY4" fmla="*/ 5237683 h 5237683"/>
                <a:gd name="connsiteX5" fmla="*/ 3350361 w 3350361"/>
                <a:gd name="connsiteY5" fmla="*/ 5237683 h 5237683"/>
                <a:gd name="connsiteX6" fmla="*/ 3350361 w 3350361"/>
                <a:gd name="connsiteY6" fmla="*/ 5237683 h 5237683"/>
                <a:gd name="connsiteX7" fmla="*/ 0 w 3350361"/>
                <a:gd name="connsiteY7" fmla="*/ 5237683 h 5237683"/>
                <a:gd name="connsiteX8" fmla="*/ 0 w 3350361"/>
                <a:gd name="connsiteY8" fmla="*/ 5237683 h 5237683"/>
                <a:gd name="connsiteX9" fmla="*/ 0 w 3350361"/>
                <a:gd name="connsiteY9" fmla="*/ 5237683 h 5237683"/>
                <a:gd name="connsiteX10" fmla="*/ 0 w 3350361"/>
                <a:gd name="connsiteY10" fmla="*/ 558405 h 5237683"/>
                <a:gd name="connsiteX11" fmla="*/ 163554 w 3350361"/>
                <a:gd name="connsiteY11" fmla="*/ 163553 h 5237683"/>
                <a:gd name="connsiteX12" fmla="*/ 558406 w 3350361"/>
                <a:gd name="connsiteY12" fmla="*/ 1 h 5237683"/>
                <a:gd name="connsiteX13" fmla="*/ 558405 w 3350361"/>
                <a:gd name="connsiteY13" fmla="*/ 0 h 5237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0361" h="5237683">
                  <a:moveTo>
                    <a:pt x="3350361" y="872966"/>
                  </a:moveTo>
                  <a:lnTo>
                    <a:pt x="3350361" y="4364717"/>
                  </a:lnTo>
                  <a:cubicBezTo>
                    <a:pt x="3350361" y="4596242"/>
                    <a:pt x="3312728" y="4818285"/>
                    <a:pt x="3245741" y="4981997"/>
                  </a:cubicBezTo>
                  <a:cubicBezTo>
                    <a:pt x="3178755" y="5145709"/>
                    <a:pt x="3087901" y="5237682"/>
                    <a:pt x="2993168" y="5237681"/>
                  </a:cubicBezTo>
                  <a:cubicBezTo>
                    <a:pt x="1995446" y="5237681"/>
                    <a:pt x="997723" y="5237682"/>
                    <a:pt x="0" y="5237682"/>
                  </a:cubicBezTo>
                  <a:lnTo>
                    <a:pt x="0" y="5237682"/>
                  </a:lnTo>
                  <a:lnTo>
                    <a:pt x="0" y="523768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993169" y="1"/>
                  </a:lnTo>
                  <a:cubicBezTo>
                    <a:pt x="3087902" y="1"/>
                    <a:pt x="3178756" y="91974"/>
                    <a:pt x="3245742" y="255688"/>
                  </a:cubicBezTo>
                  <a:cubicBezTo>
                    <a:pt x="3312728" y="419400"/>
                    <a:pt x="3350361" y="641443"/>
                    <a:pt x="3350360" y="872967"/>
                  </a:cubicBezTo>
                  <a:lnTo>
                    <a:pt x="3350361" y="872966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214985" rIns="266420" bIns="214987" numCol="1" spcCol="1270" anchor="ctr" anchorCtr="0">
              <a:noAutofit/>
            </a:bodyPr>
            <a:lstStyle/>
            <a:p>
              <a:pPr marL="228600" lvl="1" indent="-228600" algn="justLow" defTabSz="120015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2700" kern="1200" dirty="0" smtClean="0">
                  <a:cs typeface="B Mitra" pitchFamily="2" charset="-78"/>
                </a:rPr>
                <a:t>سازمان‌های بزرگ به داشتن ستادهای نسبتاً کوچک تمایل دارند.</a:t>
              </a:r>
              <a:endParaRPr lang="en-US" sz="2700" kern="1200" dirty="0">
                <a:cs typeface="B Mitra" pitchFamily="2" charset="-78"/>
              </a:endParaRPr>
            </a:p>
            <a:p>
              <a:pPr marL="228600" lvl="1" indent="-228600" algn="justLow" defTabSz="120015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2700" kern="1200" dirty="0" smtClean="0">
                  <a:cs typeface="B Mitra" pitchFamily="2" charset="-78"/>
                </a:rPr>
                <a:t>داشتن ارتباط و نفوذ بیشتر بر توابع، ستاد سازمان را به‌سمت بزرگ‌تر‌شدن سوق می‌دهد.</a:t>
              </a:r>
              <a:endParaRPr lang="en-US" sz="2700" kern="1200" dirty="0">
                <a:cs typeface="B Mitra" pitchFamily="2" charset="-78"/>
              </a:endParaRPr>
            </a:p>
            <a:p>
              <a:pPr marL="228600" lvl="1" indent="-228600" algn="justLow" defTabSz="1200150" rtl="1"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2700" kern="1200" dirty="0" smtClean="0">
                  <a:cs typeface="B Mitra" pitchFamily="2" charset="-78"/>
                </a:rPr>
                <a:t>هلدینگ با تنوع مربوط دارای ستاد بزرگ و  هلدینگ با تنوع نامربوط دارای ستاد کوچک است.</a:t>
              </a:r>
              <a:endParaRPr lang="en-US" sz="2700" kern="1200" dirty="0">
                <a:cs typeface="B Mitra" pitchFamily="2" charset="-78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502920" y="530352"/>
              <a:ext cx="2946196" cy="4187952"/>
            </a:xfrm>
            <a:custGeom>
              <a:avLst/>
              <a:gdLst>
                <a:gd name="connsiteX0" fmla="*/ 0 w 2946196"/>
                <a:gd name="connsiteY0" fmla="*/ 491043 h 4187952"/>
                <a:gd name="connsiteX1" fmla="*/ 143824 w 2946196"/>
                <a:gd name="connsiteY1" fmla="*/ 143823 h 4187952"/>
                <a:gd name="connsiteX2" fmla="*/ 491044 w 2946196"/>
                <a:gd name="connsiteY2" fmla="*/ 0 h 4187952"/>
                <a:gd name="connsiteX3" fmla="*/ 2455153 w 2946196"/>
                <a:gd name="connsiteY3" fmla="*/ 0 h 4187952"/>
                <a:gd name="connsiteX4" fmla="*/ 2802373 w 2946196"/>
                <a:gd name="connsiteY4" fmla="*/ 143824 h 4187952"/>
                <a:gd name="connsiteX5" fmla="*/ 2946196 w 2946196"/>
                <a:gd name="connsiteY5" fmla="*/ 491044 h 4187952"/>
                <a:gd name="connsiteX6" fmla="*/ 2946196 w 2946196"/>
                <a:gd name="connsiteY6" fmla="*/ 3696909 h 4187952"/>
                <a:gd name="connsiteX7" fmla="*/ 2802373 w 2946196"/>
                <a:gd name="connsiteY7" fmla="*/ 4044129 h 4187952"/>
                <a:gd name="connsiteX8" fmla="*/ 2455153 w 2946196"/>
                <a:gd name="connsiteY8" fmla="*/ 4187952 h 4187952"/>
                <a:gd name="connsiteX9" fmla="*/ 491043 w 2946196"/>
                <a:gd name="connsiteY9" fmla="*/ 4187952 h 4187952"/>
                <a:gd name="connsiteX10" fmla="*/ 143823 w 2946196"/>
                <a:gd name="connsiteY10" fmla="*/ 4044129 h 4187952"/>
                <a:gd name="connsiteX11" fmla="*/ 0 w 2946196"/>
                <a:gd name="connsiteY11" fmla="*/ 3696909 h 4187952"/>
                <a:gd name="connsiteX12" fmla="*/ 0 w 2946196"/>
                <a:gd name="connsiteY12" fmla="*/ 491043 h 4187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6196" h="4187952">
                  <a:moveTo>
                    <a:pt x="0" y="491043"/>
                  </a:moveTo>
                  <a:cubicBezTo>
                    <a:pt x="0" y="360810"/>
                    <a:pt x="51735" y="235912"/>
                    <a:pt x="143824" y="143823"/>
                  </a:cubicBezTo>
                  <a:cubicBezTo>
                    <a:pt x="235913" y="51735"/>
                    <a:pt x="360811" y="0"/>
                    <a:pt x="491044" y="0"/>
                  </a:cubicBezTo>
                  <a:lnTo>
                    <a:pt x="2455153" y="0"/>
                  </a:lnTo>
                  <a:cubicBezTo>
                    <a:pt x="2585386" y="0"/>
                    <a:pt x="2710284" y="51735"/>
                    <a:pt x="2802373" y="143824"/>
                  </a:cubicBezTo>
                  <a:cubicBezTo>
                    <a:pt x="2894461" y="235913"/>
                    <a:pt x="2946196" y="360811"/>
                    <a:pt x="2946196" y="491044"/>
                  </a:cubicBezTo>
                  <a:lnTo>
                    <a:pt x="2946196" y="3696909"/>
                  </a:lnTo>
                  <a:cubicBezTo>
                    <a:pt x="2946196" y="3827142"/>
                    <a:pt x="2894461" y="3952041"/>
                    <a:pt x="2802373" y="4044129"/>
                  </a:cubicBezTo>
                  <a:cubicBezTo>
                    <a:pt x="2710285" y="4136217"/>
                    <a:pt x="2585386" y="4187952"/>
                    <a:pt x="2455153" y="4187952"/>
                  </a:cubicBezTo>
                  <a:lnTo>
                    <a:pt x="491043" y="4187952"/>
                  </a:lnTo>
                  <a:cubicBezTo>
                    <a:pt x="360810" y="4187952"/>
                    <a:pt x="235912" y="4136217"/>
                    <a:pt x="143823" y="4044129"/>
                  </a:cubicBezTo>
                  <a:cubicBezTo>
                    <a:pt x="51735" y="3952040"/>
                    <a:pt x="0" y="3827142"/>
                    <a:pt x="0" y="3696909"/>
                  </a:cubicBezTo>
                  <a:lnTo>
                    <a:pt x="0" y="49104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1941" tIns="242881" rIns="341941" bIns="242881" numCol="1" spcCol="1270" anchor="ctr" anchorCtr="0">
              <a:noAutofit/>
            </a:bodyPr>
            <a:lstStyle/>
            <a:p>
              <a:pPr lvl="0" algn="ctr" defTabSz="2311400" rtl="1">
                <a:spcBef>
                  <a:spcPct val="0"/>
                </a:spcBef>
                <a:spcAft>
                  <a:spcPct val="35000"/>
                </a:spcAft>
              </a:pPr>
              <a:r>
                <a:rPr lang="fa-IR" sz="5200" kern="1200" dirty="0" smtClean="0">
                  <a:cs typeface="B Mitra" pitchFamily="2" charset="-78"/>
                </a:rPr>
                <a:t>نتایج تحقیق دیوید یانگ در سال 1999</a:t>
              </a:r>
              <a:endParaRPr lang="fa-IR" sz="5200" kern="1200" dirty="0">
                <a:cs typeface="B Mitra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سطوح استراتژی‌های هلدینگ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 rot="21600000">
            <a:off x="3285439" y="536447"/>
            <a:ext cx="5401360" cy="1395986"/>
          </a:xfrm>
          <a:custGeom>
            <a:avLst/>
            <a:gdLst>
              <a:gd name="connsiteX0" fmla="*/ 0 w 5401360"/>
              <a:gd name="connsiteY0" fmla="*/ 1395984 h 1395984"/>
              <a:gd name="connsiteX1" fmla="*/ 0 w 5401360"/>
              <a:gd name="connsiteY1" fmla="*/ 0 h 1395984"/>
              <a:gd name="connsiteX2" fmla="*/ 4473854 w 5401360"/>
              <a:gd name="connsiteY2" fmla="*/ 0 h 1395984"/>
              <a:gd name="connsiteX3" fmla="*/ 5401360 w 5401360"/>
              <a:gd name="connsiteY3" fmla="*/ 1395984 h 1395984"/>
              <a:gd name="connsiteX4" fmla="*/ 0 w 5401360"/>
              <a:gd name="connsiteY4" fmla="*/ 1395984 h 139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1360" h="1395984">
                <a:moveTo>
                  <a:pt x="5401360" y="1"/>
                </a:moveTo>
                <a:lnTo>
                  <a:pt x="5401360" y="1395983"/>
                </a:lnTo>
                <a:lnTo>
                  <a:pt x="927506" y="1395983"/>
                </a:lnTo>
                <a:lnTo>
                  <a:pt x="0" y="1"/>
                </a:lnTo>
                <a:lnTo>
                  <a:pt x="5401360" y="1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dkEdge">
            <a:bevelT w="25400" h="6350" prst="softRound"/>
            <a:bevelB w="0" h="0" prst="convex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9896" tIns="72391" rIns="72390" bIns="72390" numCol="1" spcCol="1270" anchor="ctr" anchorCtr="0">
            <a:noAutofit/>
          </a:bodyPr>
          <a:lstStyle/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توسعۀ سرمایه‌گذاری</a:t>
            </a:r>
            <a:endParaRPr lang="en-US" sz="1900" kern="1200" dirty="0"/>
          </a:p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انحلال و فروش شرکت‌های تابعه</a:t>
            </a:r>
            <a:endParaRPr lang="en-US" sz="1900" kern="1200" dirty="0"/>
          </a:p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ورود به بازار جدید</a:t>
            </a:r>
            <a:endParaRPr lang="en-US" sz="1900" kern="1200" dirty="0"/>
          </a:p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سرمایه‌گذاری در محصول جدید</a:t>
            </a:r>
            <a:endParaRPr lang="en-US" sz="1900" kern="1200" dirty="0"/>
          </a:p>
        </p:txBody>
      </p:sp>
      <p:sp>
        <p:nvSpPr>
          <p:cNvPr id="6" name="Freeform 5"/>
          <p:cNvSpPr/>
          <p:nvPr/>
        </p:nvSpPr>
        <p:spPr>
          <a:xfrm>
            <a:off x="2357932" y="536448"/>
            <a:ext cx="1855012" cy="1395984"/>
          </a:xfrm>
          <a:custGeom>
            <a:avLst/>
            <a:gdLst>
              <a:gd name="connsiteX0" fmla="*/ 0 w 1855012"/>
              <a:gd name="connsiteY0" fmla="*/ 1395984 h 1395984"/>
              <a:gd name="connsiteX1" fmla="*/ 927506 w 1855012"/>
              <a:gd name="connsiteY1" fmla="*/ 0 h 1395984"/>
              <a:gd name="connsiteX2" fmla="*/ 927506 w 1855012"/>
              <a:gd name="connsiteY2" fmla="*/ 0 h 1395984"/>
              <a:gd name="connsiteX3" fmla="*/ 1855012 w 1855012"/>
              <a:gd name="connsiteY3" fmla="*/ 1395984 h 1395984"/>
              <a:gd name="connsiteX4" fmla="*/ 0 w 1855012"/>
              <a:gd name="connsiteY4" fmla="*/ 1395984 h 139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012" h="1395984">
                <a:moveTo>
                  <a:pt x="0" y="1395984"/>
                </a:moveTo>
                <a:lnTo>
                  <a:pt x="927506" y="0"/>
                </a:lnTo>
                <a:lnTo>
                  <a:pt x="927506" y="0"/>
                </a:lnTo>
                <a:lnTo>
                  <a:pt x="1855012" y="1395984"/>
                </a:lnTo>
                <a:lnTo>
                  <a:pt x="0" y="139598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سازمان</a:t>
            </a:r>
            <a:endParaRPr lang="fa-IR" sz="2000" kern="1200" dirty="0"/>
          </a:p>
        </p:txBody>
      </p:sp>
      <p:sp>
        <p:nvSpPr>
          <p:cNvPr id="7" name="Freeform 6"/>
          <p:cNvSpPr/>
          <p:nvPr/>
        </p:nvSpPr>
        <p:spPr>
          <a:xfrm rot="21600000">
            <a:off x="4212945" y="1932432"/>
            <a:ext cx="4473854" cy="1395985"/>
          </a:xfrm>
          <a:custGeom>
            <a:avLst/>
            <a:gdLst>
              <a:gd name="connsiteX0" fmla="*/ 0 w 4473854"/>
              <a:gd name="connsiteY0" fmla="*/ 1395984 h 1395984"/>
              <a:gd name="connsiteX1" fmla="*/ 0 w 4473854"/>
              <a:gd name="connsiteY1" fmla="*/ 0 h 1395984"/>
              <a:gd name="connsiteX2" fmla="*/ 3546348 w 4473854"/>
              <a:gd name="connsiteY2" fmla="*/ 0 h 1395984"/>
              <a:gd name="connsiteX3" fmla="*/ 4473854 w 4473854"/>
              <a:gd name="connsiteY3" fmla="*/ 1395984 h 1395984"/>
              <a:gd name="connsiteX4" fmla="*/ 0 w 4473854"/>
              <a:gd name="connsiteY4" fmla="*/ 1395984 h 139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3854" h="1395984">
                <a:moveTo>
                  <a:pt x="4473854" y="1"/>
                </a:moveTo>
                <a:lnTo>
                  <a:pt x="4473854" y="1395983"/>
                </a:lnTo>
                <a:lnTo>
                  <a:pt x="927506" y="1395983"/>
                </a:lnTo>
                <a:lnTo>
                  <a:pt x="0" y="1"/>
                </a:lnTo>
                <a:lnTo>
                  <a:pt x="4473854" y="1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dkEdge">
            <a:bevelT w="25400" h="6350" prst="softRound"/>
            <a:bevelB w="0" h="0" prst="convex"/>
          </a:sp3d>
        </p:spPr>
        <p:style>
          <a:lnRef idx="1">
            <a:schemeClr val="accent5">
              <a:hueOff val="-7009648"/>
              <a:satOff val="10306"/>
              <a:lumOff val="882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9896" tIns="72390" rIns="72390" bIns="72390" numCol="1" spcCol="1270" anchor="ctr" anchorCtr="0">
            <a:noAutofit/>
          </a:bodyPr>
          <a:lstStyle/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تعیین ویژگی‌های محصولات</a:t>
            </a:r>
            <a:endParaRPr lang="en-US" sz="1900" kern="1200" dirty="0"/>
          </a:p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تعیین بازارها و چگونگی ورود به آن‌ها</a:t>
            </a:r>
            <a:endParaRPr lang="en-US" sz="1900" kern="1200" dirty="0"/>
          </a:p>
        </p:txBody>
      </p:sp>
      <p:sp>
        <p:nvSpPr>
          <p:cNvPr id="9" name="Freeform 8"/>
          <p:cNvSpPr/>
          <p:nvPr/>
        </p:nvSpPr>
        <p:spPr>
          <a:xfrm>
            <a:off x="1430426" y="1932432"/>
            <a:ext cx="3710025" cy="1395984"/>
          </a:xfrm>
          <a:custGeom>
            <a:avLst/>
            <a:gdLst>
              <a:gd name="connsiteX0" fmla="*/ 0 w 3710025"/>
              <a:gd name="connsiteY0" fmla="*/ 1395984 h 1395984"/>
              <a:gd name="connsiteX1" fmla="*/ 927506 w 3710025"/>
              <a:gd name="connsiteY1" fmla="*/ 0 h 1395984"/>
              <a:gd name="connsiteX2" fmla="*/ 2782519 w 3710025"/>
              <a:gd name="connsiteY2" fmla="*/ 0 h 1395984"/>
              <a:gd name="connsiteX3" fmla="*/ 3710025 w 3710025"/>
              <a:gd name="connsiteY3" fmla="*/ 1395984 h 1395984"/>
              <a:gd name="connsiteX4" fmla="*/ 0 w 3710025"/>
              <a:gd name="connsiteY4" fmla="*/ 1395984 h 139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025" h="1395984">
                <a:moveTo>
                  <a:pt x="0" y="1395984"/>
                </a:moveTo>
                <a:lnTo>
                  <a:pt x="927506" y="0"/>
                </a:lnTo>
                <a:lnTo>
                  <a:pt x="2782519" y="0"/>
                </a:lnTo>
                <a:lnTo>
                  <a:pt x="3710025" y="1395984"/>
                </a:lnTo>
                <a:lnTo>
                  <a:pt x="0" y="139598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009648"/>
              <a:satOff val="10306"/>
              <a:lumOff val="8824"/>
              <a:alphaOff val="0"/>
            </a:schemeClr>
          </a:fillRef>
          <a:effectRef idx="0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4654" tIns="25400" rIns="674655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کسب و کار</a:t>
            </a:r>
            <a:endParaRPr lang="fa-IR" sz="2000" kern="1200" dirty="0"/>
          </a:p>
        </p:txBody>
      </p:sp>
      <p:sp>
        <p:nvSpPr>
          <p:cNvPr id="10" name="Freeform 9"/>
          <p:cNvSpPr/>
          <p:nvPr/>
        </p:nvSpPr>
        <p:spPr>
          <a:xfrm rot="21600000">
            <a:off x="5140452" y="3328416"/>
            <a:ext cx="3546349" cy="1395985"/>
          </a:xfrm>
          <a:custGeom>
            <a:avLst/>
            <a:gdLst>
              <a:gd name="connsiteX0" fmla="*/ 0 w 3546348"/>
              <a:gd name="connsiteY0" fmla="*/ 1395984 h 1395984"/>
              <a:gd name="connsiteX1" fmla="*/ 0 w 3546348"/>
              <a:gd name="connsiteY1" fmla="*/ 0 h 1395984"/>
              <a:gd name="connsiteX2" fmla="*/ 2618842 w 3546348"/>
              <a:gd name="connsiteY2" fmla="*/ 0 h 1395984"/>
              <a:gd name="connsiteX3" fmla="*/ 3546348 w 3546348"/>
              <a:gd name="connsiteY3" fmla="*/ 1395984 h 1395984"/>
              <a:gd name="connsiteX4" fmla="*/ 0 w 3546348"/>
              <a:gd name="connsiteY4" fmla="*/ 1395984 h 139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6348" h="1395984">
                <a:moveTo>
                  <a:pt x="3546348" y="1"/>
                </a:moveTo>
                <a:lnTo>
                  <a:pt x="3546348" y="1395983"/>
                </a:lnTo>
                <a:lnTo>
                  <a:pt x="927506" y="1395983"/>
                </a:lnTo>
                <a:lnTo>
                  <a:pt x="0" y="1"/>
                </a:lnTo>
                <a:lnTo>
                  <a:pt x="3546348" y="1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dkEdge">
            <a:bevelT w="25400" h="6350" prst="softRound"/>
            <a:bevelB w="0" h="0" prst="convex"/>
          </a:sp3d>
        </p:spPr>
        <p:style>
          <a:lnRef idx="1">
            <a:schemeClr val="accent5">
              <a:hueOff val="-14019296"/>
              <a:satOff val="20613"/>
              <a:lumOff val="176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9896" tIns="72390" rIns="72392" bIns="72390" numCol="1" spcCol="1270" anchor="ctr" anchorCtr="0">
            <a:noAutofit/>
          </a:bodyPr>
          <a:lstStyle/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تولید</a:t>
            </a:r>
            <a:endParaRPr lang="fa-IR" sz="1900" kern="1200" dirty="0"/>
          </a:p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بازاریابی و فروش</a:t>
            </a:r>
            <a:endParaRPr lang="fa-IR" sz="1900" kern="1200" dirty="0"/>
          </a:p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منابع انسانی</a:t>
            </a:r>
            <a:endParaRPr lang="fa-IR" sz="1900" kern="1200" dirty="0"/>
          </a:p>
          <a:p>
            <a:pPr marL="171450" lvl="1" indent="-171450" algn="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900" kern="1200" dirty="0" smtClean="0"/>
              <a:t>تحقیق و توسعه</a:t>
            </a:r>
            <a:endParaRPr lang="fa-IR" sz="19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02920" y="3328416"/>
            <a:ext cx="5565038" cy="1395984"/>
          </a:xfrm>
          <a:custGeom>
            <a:avLst/>
            <a:gdLst>
              <a:gd name="connsiteX0" fmla="*/ 0 w 5565038"/>
              <a:gd name="connsiteY0" fmla="*/ 1395984 h 1395984"/>
              <a:gd name="connsiteX1" fmla="*/ 927506 w 5565038"/>
              <a:gd name="connsiteY1" fmla="*/ 0 h 1395984"/>
              <a:gd name="connsiteX2" fmla="*/ 4637532 w 5565038"/>
              <a:gd name="connsiteY2" fmla="*/ 0 h 1395984"/>
              <a:gd name="connsiteX3" fmla="*/ 5565038 w 5565038"/>
              <a:gd name="connsiteY3" fmla="*/ 1395984 h 1395984"/>
              <a:gd name="connsiteX4" fmla="*/ 0 w 5565038"/>
              <a:gd name="connsiteY4" fmla="*/ 1395984 h 139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5038" h="1395984">
                <a:moveTo>
                  <a:pt x="0" y="1395984"/>
                </a:moveTo>
                <a:lnTo>
                  <a:pt x="927506" y="0"/>
                </a:lnTo>
                <a:lnTo>
                  <a:pt x="4637532" y="0"/>
                </a:lnTo>
                <a:lnTo>
                  <a:pt x="5565038" y="1395984"/>
                </a:lnTo>
                <a:lnTo>
                  <a:pt x="0" y="1395984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019296"/>
              <a:satOff val="20613"/>
              <a:lumOff val="17647"/>
              <a:alphaOff val="0"/>
            </a:schemeClr>
          </a:fillRef>
          <a:effectRef idx="0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9281" tIns="25400" rIns="999283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/>
              <a:t>عملیات یا وظیفه‌</a:t>
            </a:r>
            <a:endParaRPr lang="fa-IR" sz="20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000" dirty="0" smtClean="0"/>
              <a:t>اهیمت استراتژی سازمان از دیدگاه کارل ویک</a:t>
            </a:r>
            <a:endParaRPr lang="fa-IR" sz="3000" dirty="0"/>
          </a:p>
        </p:txBody>
      </p:sp>
      <p:sp>
        <p:nvSpPr>
          <p:cNvPr id="6" name="Circular Arrow 5"/>
          <p:cNvSpPr/>
          <p:nvPr/>
        </p:nvSpPr>
        <p:spPr>
          <a:xfrm>
            <a:off x="2524441" y="287200"/>
            <a:ext cx="4140836" cy="4140836"/>
          </a:xfrm>
          <a:prstGeom prst="circularArrow">
            <a:avLst>
              <a:gd name="adj1" fmla="val 5689"/>
              <a:gd name="adj2" fmla="val 340510"/>
              <a:gd name="adj3" fmla="val 12382362"/>
              <a:gd name="adj4" fmla="val 18297992"/>
              <a:gd name="adj5" fmla="val 5908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126317" y="530919"/>
            <a:ext cx="2937085" cy="1468542"/>
          </a:xfrm>
          <a:custGeom>
            <a:avLst/>
            <a:gdLst>
              <a:gd name="connsiteX0" fmla="*/ 0 w 2937085"/>
              <a:gd name="connsiteY0" fmla="*/ 244762 h 1468542"/>
              <a:gd name="connsiteX1" fmla="*/ 71689 w 2937085"/>
              <a:gd name="connsiteY1" fmla="*/ 71689 h 1468542"/>
              <a:gd name="connsiteX2" fmla="*/ 244762 w 2937085"/>
              <a:gd name="connsiteY2" fmla="*/ 0 h 1468542"/>
              <a:gd name="connsiteX3" fmla="*/ 2692323 w 2937085"/>
              <a:gd name="connsiteY3" fmla="*/ 0 h 1468542"/>
              <a:gd name="connsiteX4" fmla="*/ 2865396 w 2937085"/>
              <a:gd name="connsiteY4" fmla="*/ 71689 h 1468542"/>
              <a:gd name="connsiteX5" fmla="*/ 2937085 w 2937085"/>
              <a:gd name="connsiteY5" fmla="*/ 244762 h 1468542"/>
              <a:gd name="connsiteX6" fmla="*/ 2937085 w 2937085"/>
              <a:gd name="connsiteY6" fmla="*/ 1223780 h 1468542"/>
              <a:gd name="connsiteX7" fmla="*/ 2865396 w 2937085"/>
              <a:gd name="connsiteY7" fmla="*/ 1396853 h 1468542"/>
              <a:gd name="connsiteX8" fmla="*/ 2692323 w 2937085"/>
              <a:gd name="connsiteY8" fmla="*/ 1468542 h 1468542"/>
              <a:gd name="connsiteX9" fmla="*/ 244762 w 2937085"/>
              <a:gd name="connsiteY9" fmla="*/ 1468542 h 1468542"/>
              <a:gd name="connsiteX10" fmla="*/ 71689 w 2937085"/>
              <a:gd name="connsiteY10" fmla="*/ 1396853 h 1468542"/>
              <a:gd name="connsiteX11" fmla="*/ 0 w 2937085"/>
              <a:gd name="connsiteY11" fmla="*/ 1223780 h 1468542"/>
              <a:gd name="connsiteX12" fmla="*/ 0 w 2937085"/>
              <a:gd name="connsiteY12" fmla="*/ 244762 h 146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7085" h="1468542">
                <a:moveTo>
                  <a:pt x="0" y="244762"/>
                </a:moveTo>
                <a:cubicBezTo>
                  <a:pt x="0" y="179847"/>
                  <a:pt x="25788" y="117591"/>
                  <a:pt x="71689" y="71689"/>
                </a:cubicBezTo>
                <a:cubicBezTo>
                  <a:pt x="117591" y="25787"/>
                  <a:pt x="179847" y="0"/>
                  <a:pt x="244762" y="0"/>
                </a:cubicBezTo>
                <a:lnTo>
                  <a:pt x="2692323" y="0"/>
                </a:lnTo>
                <a:cubicBezTo>
                  <a:pt x="2757238" y="0"/>
                  <a:pt x="2819494" y="25788"/>
                  <a:pt x="2865396" y="71689"/>
                </a:cubicBezTo>
                <a:cubicBezTo>
                  <a:pt x="2911298" y="117591"/>
                  <a:pt x="2937085" y="179847"/>
                  <a:pt x="2937085" y="244762"/>
                </a:cubicBezTo>
                <a:lnTo>
                  <a:pt x="2937085" y="1223780"/>
                </a:lnTo>
                <a:cubicBezTo>
                  <a:pt x="2937085" y="1288695"/>
                  <a:pt x="2911298" y="1350951"/>
                  <a:pt x="2865396" y="1396853"/>
                </a:cubicBezTo>
                <a:cubicBezTo>
                  <a:pt x="2819494" y="1442755"/>
                  <a:pt x="2757238" y="1468542"/>
                  <a:pt x="2692323" y="1468542"/>
                </a:cubicBezTo>
                <a:lnTo>
                  <a:pt x="244762" y="1468542"/>
                </a:lnTo>
                <a:cubicBezTo>
                  <a:pt x="179847" y="1468542"/>
                  <a:pt x="117591" y="1442755"/>
                  <a:pt x="71689" y="1396853"/>
                </a:cubicBezTo>
                <a:cubicBezTo>
                  <a:pt x="25787" y="1350951"/>
                  <a:pt x="0" y="1288695"/>
                  <a:pt x="0" y="1223780"/>
                </a:cubicBezTo>
                <a:lnTo>
                  <a:pt x="0" y="2447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748" tIns="170748" rIns="170748" bIns="170748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Zar" pitchFamily="2" charset="-78"/>
              </a:rPr>
              <a:t>استراتژی به‌مثابه نقشۀ راه است.</a:t>
            </a:r>
            <a:endParaRPr lang="en-US" sz="2600" kern="1200" dirty="0">
              <a:cs typeface="B Za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695712" y="3249193"/>
            <a:ext cx="2937085" cy="1468542"/>
          </a:xfrm>
          <a:custGeom>
            <a:avLst/>
            <a:gdLst>
              <a:gd name="connsiteX0" fmla="*/ 0 w 2937085"/>
              <a:gd name="connsiteY0" fmla="*/ 244762 h 1468542"/>
              <a:gd name="connsiteX1" fmla="*/ 71689 w 2937085"/>
              <a:gd name="connsiteY1" fmla="*/ 71689 h 1468542"/>
              <a:gd name="connsiteX2" fmla="*/ 244762 w 2937085"/>
              <a:gd name="connsiteY2" fmla="*/ 0 h 1468542"/>
              <a:gd name="connsiteX3" fmla="*/ 2692323 w 2937085"/>
              <a:gd name="connsiteY3" fmla="*/ 0 h 1468542"/>
              <a:gd name="connsiteX4" fmla="*/ 2865396 w 2937085"/>
              <a:gd name="connsiteY4" fmla="*/ 71689 h 1468542"/>
              <a:gd name="connsiteX5" fmla="*/ 2937085 w 2937085"/>
              <a:gd name="connsiteY5" fmla="*/ 244762 h 1468542"/>
              <a:gd name="connsiteX6" fmla="*/ 2937085 w 2937085"/>
              <a:gd name="connsiteY6" fmla="*/ 1223780 h 1468542"/>
              <a:gd name="connsiteX7" fmla="*/ 2865396 w 2937085"/>
              <a:gd name="connsiteY7" fmla="*/ 1396853 h 1468542"/>
              <a:gd name="connsiteX8" fmla="*/ 2692323 w 2937085"/>
              <a:gd name="connsiteY8" fmla="*/ 1468542 h 1468542"/>
              <a:gd name="connsiteX9" fmla="*/ 244762 w 2937085"/>
              <a:gd name="connsiteY9" fmla="*/ 1468542 h 1468542"/>
              <a:gd name="connsiteX10" fmla="*/ 71689 w 2937085"/>
              <a:gd name="connsiteY10" fmla="*/ 1396853 h 1468542"/>
              <a:gd name="connsiteX11" fmla="*/ 0 w 2937085"/>
              <a:gd name="connsiteY11" fmla="*/ 1223780 h 1468542"/>
              <a:gd name="connsiteX12" fmla="*/ 0 w 2937085"/>
              <a:gd name="connsiteY12" fmla="*/ 244762 h 146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7085" h="1468542">
                <a:moveTo>
                  <a:pt x="0" y="244762"/>
                </a:moveTo>
                <a:cubicBezTo>
                  <a:pt x="0" y="179847"/>
                  <a:pt x="25788" y="117591"/>
                  <a:pt x="71689" y="71689"/>
                </a:cubicBezTo>
                <a:cubicBezTo>
                  <a:pt x="117591" y="25787"/>
                  <a:pt x="179847" y="0"/>
                  <a:pt x="244762" y="0"/>
                </a:cubicBezTo>
                <a:lnTo>
                  <a:pt x="2692323" y="0"/>
                </a:lnTo>
                <a:cubicBezTo>
                  <a:pt x="2757238" y="0"/>
                  <a:pt x="2819494" y="25788"/>
                  <a:pt x="2865396" y="71689"/>
                </a:cubicBezTo>
                <a:cubicBezTo>
                  <a:pt x="2911298" y="117591"/>
                  <a:pt x="2937085" y="179847"/>
                  <a:pt x="2937085" y="244762"/>
                </a:cubicBezTo>
                <a:lnTo>
                  <a:pt x="2937085" y="1223780"/>
                </a:lnTo>
                <a:cubicBezTo>
                  <a:pt x="2937085" y="1288695"/>
                  <a:pt x="2911298" y="1350951"/>
                  <a:pt x="2865396" y="1396853"/>
                </a:cubicBezTo>
                <a:cubicBezTo>
                  <a:pt x="2819494" y="1442755"/>
                  <a:pt x="2757238" y="1468542"/>
                  <a:pt x="2692323" y="1468542"/>
                </a:cubicBezTo>
                <a:lnTo>
                  <a:pt x="244762" y="1468542"/>
                </a:lnTo>
                <a:cubicBezTo>
                  <a:pt x="179847" y="1468542"/>
                  <a:pt x="117591" y="1442755"/>
                  <a:pt x="71689" y="1396853"/>
                </a:cubicBezTo>
                <a:cubicBezTo>
                  <a:pt x="25787" y="1350951"/>
                  <a:pt x="0" y="1288695"/>
                  <a:pt x="0" y="1223780"/>
                </a:cubicBezTo>
                <a:lnTo>
                  <a:pt x="0" y="2447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748" tIns="170748" rIns="170748" bIns="170748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Zar" pitchFamily="2" charset="-78"/>
              </a:rPr>
              <a:t>داشتن نقشۀ کوه آلپ همانند داشتن نقشۀ پیرنه است.</a:t>
            </a:r>
            <a:endParaRPr lang="en-US" sz="2600" kern="1200" dirty="0">
              <a:cs typeface="B Zar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556921" y="3249193"/>
            <a:ext cx="2937085" cy="1468542"/>
          </a:xfrm>
          <a:custGeom>
            <a:avLst/>
            <a:gdLst>
              <a:gd name="connsiteX0" fmla="*/ 0 w 2937085"/>
              <a:gd name="connsiteY0" fmla="*/ 244762 h 1468542"/>
              <a:gd name="connsiteX1" fmla="*/ 71689 w 2937085"/>
              <a:gd name="connsiteY1" fmla="*/ 71689 h 1468542"/>
              <a:gd name="connsiteX2" fmla="*/ 244762 w 2937085"/>
              <a:gd name="connsiteY2" fmla="*/ 0 h 1468542"/>
              <a:gd name="connsiteX3" fmla="*/ 2692323 w 2937085"/>
              <a:gd name="connsiteY3" fmla="*/ 0 h 1468542"/>
              <a:gd name="connsiteX4" fmla="*/ 2865396 w 2937085"/>
              <a:gd name="connsiteY4" fmla="*/ 71689 h 1468542"/>
              <a:gd name="connsiteX5" fmla="*/ 2937085 w 2937085"/>
              <a:gd name="connsiteY5" fmla="*/ 244762 h 1468542"/>
              <a:gd name="connsiteX6" fmla="*/ 2937085 w 2937085"/>
              <a:gd name="connsiteY6" fmla="*/ 1223780 h 1468542"/>
              <a:gd name="connsiteX7" fmla="*/ 2865396 w 2937085"/>
              <a:gd name="connsiteY7" fmla="*/ 1396853 h 1468542"/>
              <a:gd name="connsiteX8" fmla="*/ 2692323 w 2937085"/>
              <a:gd name="connsiteY8" fmla="*/ 1468542 h 1468542"/>
              <a:gd name="connsiteX9" fmla="*/ 244762 w 2937085"/>
              <a:gd name="connsiteY9" fmla="*/ 1468542 h 1468542"/>
              <a:gd name="connsiteX10" fmla="*/ 71689 w 2937085"/>
              <a:gd name="connsiteY10" fmla="*/ 1396853 h 1468542"/>
              <a:gd name="connsiteX11" fmla="*/ 0 w 2937085"/>
              <a:gd name="connsiteY11" fmla="*/ 1223780 h 1468542"/>
              <a:gd name="connsiteX12" fmla="*/ 0 w 2937085"/>
              <a:gd name="connsiteY12" fmla="*/ 244762 h 146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7085" h="1468542">
                <a:moveTo>
                  <a:pt x="0" y="244762"/>
                </a:moveTo>
                <a:cubicBezTo>
                  <a:pt x="0" y="179847"/>
                  <a:pt x="25788" y="117591"/>
                  <a:pt x="71689" y="71689"/>
                </a:cubicBezTo>
                <a:cubicBezTo>
                  <a:pt x="117591" y="25787"/>
                  <a:pt x="179847" y="0"/>
                  <a:pt x="244762" y="0"/>
                </a:cubicBezTo>
                <a:lnTo>
                  <a:pt x="2692323" y="0"/>
                </a:lnTo>
                <a:cubicBezTo>
                  <a:pt x="2757238" y="0"/>
                  <a:pt x="2819494" y="25788"/>
                  <a:pt x="2865396" y="71689"/>
                </a:cubicBezTo>
                <a:cubicBezTo>
                  <a:pt x="2911298" y="117591"/>
                  <a:pt x="2937085" y="179847"/>
                  <a:pt x="2937085" y="244762"/>
                </a:cubicBezTo>
                <a:lnTo>
                  <a:pt x="2937085" y="1223780"/>
                </a:lnTo>
                <a:cubicBezTo>
                  <a:pt x="2937085" y="1288695"/>
                  <a:pt x="2911298" y="1350951"/>
                  <a:pt x="2865396" y="1396853"/>
                </a:cubicBezTo>
                <a:cubicBezTo>
                  <a:pt x="2819494" y="1442755"/>
                  <a:pt x="2757238" y="1468542"/>
                  <a:pt x="2692323" y="1468542"/>
                </a:cubicBezTo>
                <a:lnTo>
                  <a:pt x="244762" y="1468542"/>
                </a:lnTo>
                <a:cubicBezTo>
                  <a:pt x="179847" y="1468542"/>
                  <a:pt x="117591" y="1442755"/>
                  <a:pt x="71689" y="1396853"/>
                </a:cubicBezTo>
                <a:cubicBezTo>
                  <a:pt x="25787" y="1350951"/>
                  <a:pt x="0" y="1288695"/>
                  <a:pt x="0" y="1223780"/>
                </a:cubicBezTo>
                <a:lnTo>
                  <a:pt x="0" y="2447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748" tIns="170748" rIns="170748" bIns="170748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Zar" pitchFamily="2" charset="-78"/>
              </a:rPr>
              <a:t>مهم، وجود نقشه (استراتژی) است.</a:t>
            </a:r>
            <a:endParaRPr lang="en-US" sz="2600" kern="1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ارزیابی استراتژی‌ها</a:t>
            </a:r>
            <a:endParaRPr lang="fa-IR" dirty="0"/>
          </a:p>
        </p:txBody>
      </p:sp>
      <p:sp>
        <p:nvSpPr>
          <p:cNvPr id="6" name="Isosceles Triangle 5"/>
          <p:cNvSpPr/>
          <p:nvPr/>
        </p:nvSpPr>
        <p:spPr>
          <a:xfrm>
            <a:off x="2186787" y="530352"/>
            <a:ext cx="4187952" cy="4187952"/>
          </a:xfrm>
          <a:prstGeom prst="triangl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280763" y="949556"/>
            <a:ext cx="2722168" cy="1488686"/>
          </a:xfrm>
          <a:custGeom>
            <a:avLst/>
            <a:gdLst>
              <a:gd name="connsiteX0" fmla="*/ 0 w 2722168"/>
              <a:gd name="connsiteY0" fmla="*/ 248119 h 1488686"/>
              <a:gd name="connsiteX1" fmla="*/ 72673 w 2722168"/>
              <a:gd name="connsiteY1" fmla="*/ 72672 h 1488686"/>
              <a:gd name="connsiteX2" fmla="*/ 248120 w 2722168"/>
              <a:gd name="connsiteY2" fmla="*/ 0 h 1488686"/>
              <a:gd name="connsiteX3" fmla="*/ 2474049 w 2722168"/>
              <a:gd name="connsiteY3" fmla="*/ 0 h 1488686"/>
              <a:gd name="connsiteX4" fmla="*/ 2649496 w 2722168"/>
              <a:gd name="connsiteY4" fmla="*/ 72673 h 1488686"/>
              <a:gd name="connsiteX5" fmla="*/ 2722168 w 2722168"/>
              <a:gd name="connsiteY5" fmla="*/ 248120 h 1488686"/>
              <a:gd name="connsiteX6" fmla="*/ 2722168 w 2722168"/>
              <a:gd name="connsiteY6" fmla="*/ 1240567 h 1488686"/>
              <a:gd name="connsiteX7" fmla="*/ 2649496 w 2722168"/>
              <a:gd name="connsiteY7" fmla="*/ 1416014 h 1488686"/>
              <a:gd name="connsiteX8" fmla="*/ 2474049 w 2722168"/>
              <a:gd name="connsiteY8" fmla="*/ 1488686 h 1488686"/>
              <a:gd name="connsiteX9" fmla="*/ 248119 w 2722168"/>
              <a:gd name="connsiteY9" fmla="*/ 1488686 h 1488686"/>
              <a:gd name="connsiteX10" fmla="*/ 72672 w 2722168"/>
              <a:gd name="connsiteY10" fmla="*/ 1416013 h 1488686"/>
              <a:gd name="connsiteX11" fmla="*/ 0 w 2722168"/>
              <a:gd name="connsiteY11" fmla="*/ 1240566 h 1488686"/>
              <a:gd name="connsiteX12" fmla="*/ 0 w 2722168"/>
              <a:gd name="connsiteY12" fmla="*/ 248119 h 148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1488686">
                <a:moveTo>
                  <a:pt x="0" y="248119"/>
                </a:moveTo>
                <a:cubicBezTo>
                  <a:pt x="0" y="182314"/>
                  <a:pt x="26141" y="119204"/>
                  <a:pt x="72673" y="72672"/>
                </a:cubicBezTo>
                <a:cubicBezTo>
                  <a:pt x="119204" y="26141"/>
                  <a:pt x="182315" y="0"/>
                  <a:pt x="248120" y="0"/>
                </a:cubicBezTo>
                <a:lnTo>
                  <a:pt x="2474049" y="0"/>
                </a:lnTo>
                <a:cubicBezTo>
                  <a:pt x="2539854" y="0"/>
                  <a:pt x="2602964" y="26141"/>
                  <a:pt x="2649496" y="72673"/>
                </a:cubicBezTo>
                <a:cubicBezTo>
                  <a:pt x="2696027" y="119204"/>
                  <a:pt x="2722168" y="182315"/>
                  <a:pt x="2722168" y="248120"/>
                </a:cubicBezTo>
                <a:lnTo>
                  <a:pt x="2722168" y="1240567"/>
                </a:lnTo>
                <a:cubicBezTo>
                  <a:pt x="2722168" y="1306372"/>
                  <a:pt x="2696027" y="1369482"/>
                  <a:pt x="2649496" y="1416014"/>
                </a:cubicBezTo>
                <a:cubicBezTo>
                  <a:pt x="2602965" y="1462545"/>
                  <a:pt x="2539855" y="1488686"/>
                  <a:pt x="2474049" y="1488686"/>
                </a:cubicBezTo>
                <a:lnTo>
                  <a:pt x="248119" y="1488686"/>
                </a:lnTo>
                <a:cubicBezTo>
                  <a:pt x="182314" y="1488686"/>
                  <a:pt x="119204" y="1462545"/>
                  <a:pt x="72672" y="1416013"/>
                </a:cubicBezTo>
                <a:cubicBezTo>
                  <a:pt x="26141" y="1369482"/>
                  <a:pt x="0" y="1306372"/>
                  <a:pt x="0" y="1240566"/>
                </a:cubicBezTo>
                <a:lnTo>
                  <a:pt x="0" y="2481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92" tIns="156492" rIns="156492" bIns="156492" numCol="1" spcCol="1270" anchor="t" anchorCtr="0">
            <a:noAutofit/>
          </a:bodyPr>
          <a:lstStyle/>
          <a:p>
            <a:pPr lvl="0" algn="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سازمان</a:t>
            </a:r>
            <a:endParaRPr lang="fa-IR" sz="2200" kern="1200" dirty="0"/>
          </a:p>
          <a:p>
            <a:pPr marL="171450" lvl="1" indent="-171450" algn="r" defTabSz="755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700" kern="1200" dirty="0" smtClean="0"/>
              <a:t>نرخ بازدۀ سرمایه‌گذاری‌ها</a:t>
            </a:r>
            <a:endParaRPr lang="en-US" sz="1700" kern="1200" dirty="0"/>
          </a:p>
          <a:p>
            <a:pPr marL="171450" lvl="1" indent="-171450" algn="r" defTabSz="755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700" kern="1200" dirty="0" smtClean="0"/>
              <a:t>نرخ بازدۀ صاحبان سهام</a:t>
            </a:r>
            <a:endParaRPr lang="fa-IR" sz="1700" kern="1200" dirty="0"/>
          </a:p>
        </p:txBody>
      </p:sp>
      <p:sp>
        <p:nvSpPr>
          <p:cNvPr id="8" name="Freeform 7"/>
          <p:cNvSpPr/>
          <p:nvPr/>
        </p:nvSpPr>
        <p:spPr>
          <a:xfrm>
            <a:off x="4280763" y="2624328"/>
            <a:ext cx="2722168" cy="1488686"/>
          </a:xfrm>
          <a:custGeom>
            <a:avLst/>
            <a:gdLst>
              <a:gd name="connsiteX0" fmla="*/ 0 w 2722168"/>
              <a:gd name="connsiteY0" fmla="*/ 248119 h 1488686"/>
              <a:gd name="connsiteX1" fmla="*/ 72673 w 2722168"/>
              <a:gd name="connsiteY1" fmla="*/ 72672 h 1488686"/>
              <a:gd name="connsiteX2" fmla="*/ 248120 w 2722168"/>
              <a:gd name="connsiteY2" fmla="*/ 0 h 1488686"/>
              <a:gd name="connsiteX3" fmla="*/ 2474049 w 2722168"/>
              <a:gd name="connsiteY3" fmla="*/ 0 h 1488686"/>
              <a:gd name="connsiteX4" fmla="*/ 2649496 w 2722168"/>
              <a:gd name="connsiteY4" fmla="*/ 72673 h 1488686"/>
              <a:gd name="connsiteX5" fmla="*/ 2722168 w 2722168"/>
              <a:gd name="connsiteY5" fmla="*/ 248120 h 1488686"/>
              <a:gd name="connsiteX6" fmla="*/ 2722168 w 2722168"/>
              <a:gd name="connsiteY6" fmla="*/ 1240567 h 1488686"/>
              <a:gd name="connsiteX7" fmla="*/ 2649496 w 2722168"/>
              <a:gd name="connsiteY7" fmla="*/ 1416014 h 1488686"/>
              <a:gd name="connsiteX8" fmla="*/ 2474049 w 2722168"/>
              <a:gd name="connsiteY8" fmla="*/ 1488686 h 1488686"/>
              <a:gd name="connsiteX9" fmla="*/ 248119 w 2722168"/>
              <a:gd name="connsiteY9" fmla="*/ 1488686 h 1488686"/>
              <a:gd name="connsiteX10" fmla="*/ 72672 w 2722168"/>
              <a:gd name="connsiteY10" fmla="*/ 1416013 h 1488686"/>
              <a:gd name="connsiteX11" fmla="*/ 0 w 2722168"/>
              <a:gd name="connsiteY11" fmla="*/ 1240566 h 1488686"/>
              <a:gd name="connsiteX12" fmla="*/ 0 w 2722168"/>
              <a:gd name="connsiteY12" fmla="*/ 248119 h 148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168" h="1488686">
                <a:moveTo>
                  <a:pt x="0" y="248119"/>
                </a:moveTo>
                <a:cubicBezTo>
                  <a:pt x="0" y="182314"/>
                  <a:pt x="26141" y="119204"/>
                  <a:pt x="72673" y="72672"/>
                </a:cubicBezTo>
                <a:cubicBezTo>
                  <a:pt x="119204" y="26141"/>
                  <a:pt x="182315" y="0"/>
                  <a:pt x="248120" y="0"/>
                </a:cubicBezTo>
                <a:lnTo>
                  <a:pt x="2474049" y="0"/>
                </a:lnTo>
                <a:cubicBezTo>
                  <a:pt x="2539854" y="0"/>
                  <a:pt x="2602964" y="26141"/>
                  <a:pt x="2649496" y="72673"/>
                </a:cubicBezTo>
                <a:cubicBezTo>
                  <a:pt x="2696027" y="119204"/>
                  <a:pt x="2722168" y="182315"/>
                  <a:pt x="2722168" y="248120"/>
                </a:cubicBezTo>
                <a:lnTo>
                  <a:pt x="2722168" y="1240567"/>
                </a:lnTo>
                <a:cubicBezTo>
                  <a:pt x="2722168" y="1306372"/>
                  <a:pt x="2696027" y="1369482"/>
                  <a:pt x="2649496" y="1416014"/>
                </a:cubicBezTo>
                <a:cubicBezTo>
                  <a:pt x="2602965" y="1462545"/>
                  <a:pt x="2539855" y="1488686"/>
                  <a:pt x="2474049" y="1488686"/>
                </a:cubicBezTo>
                <a:lnTo>
                  <a:pt x="248119" y="1488686"/>
                </a:lnTo>
                <a:cubicBezTo>
                  <a:pt x="182314" y="1488686"/>
                  <a:pt x="119204" y="1462545"/>
                  <a:pt x="72672" y="1416013"/>
                </a:cubicBezTo>
                <a:cubicBezTo>
                  <a:pt x="26141" y="1369482"/>
                  <a:pt x="0" y="1306372"/>
                  <a:pt x="0" y="1240566"/>
                </a:cubicBezTo>
                <a:lnTo>
                  <a:pt x="0" y="24811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9644967"/>
              <a:satOff val="-8667"/>
              <a:lumOff val="-137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92" tIns="156492" rIns="156492" bIns="156492" numCol="1" spcCol="1270" anchor="t" anchorCtr="0">
            <a:noAutofit/>
          </a:bodyPr>
          <a:lstStyle/>
          <a:p>
            <a:pPr lvl="0" algn="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کسب و کار</a:t>
            </a:r>
            <a:endParaRPr lang="fa-IR" sz="2200" kern="1200" dirty="0"/>
          </a:p>
          <a:p>
            <a:pPr marL="171450" lvl="1" indent="-171450" algn="r" defTabSz="755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700" kern="1200" dirty="0" smtClean="0"/>
              <a:t>سهم بازار</a:t>
            </a:r>
            <a:endParaRPr lang="fa-IR" sz="1700" kern="1200" dirty="0"/>
          </a:p>
          <a:p>
            <a:pPr marL="171450" lvl="1" indent="-171450" algn="r" defTabSz="755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700" kern="1200" dirty="0" smtClean="0"/>
              <a:t>حاشیۀ سود</a:t>
            </a:r>
            <a:endParaRPr lang="en-US" sz="17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معیارهای مبتنی بر بازار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25799" y="530405"/>
            <a:ext cx="4187844" cy="4187844"/>
          </a:xfrm>
          <a:custGeom>
            <a:avLst/>
            <a:gdLst>
              <a:gd name="connsiteX0" fmla="*/ 0 w 4187844"/>
              <a:gd name="connsiteY0" fmla="*/ 2093922 h 4187844"/>
              <a:gd name="connsiteX1" fmla="*/ 613298 w 4187844"/>
              <a:gd name="connsiteY1" fmla="*/ 613296 h 4187844"/>
              <a:gd name="connsiteX2" fmla="*/ 2093926 w 4187844"/>
              <a:gd name="connsiteY2" fmla="*/ 3 h 4187844"/>
              <a:gd name="connsiteX3" fmla="*/ 3574552 w 4187844"/>
              <a:gd name="connsiteY3" fmla="*/ 613301 h 4187844"/>
              <a:gd name="connsiteX4" fmla="*/ 4187845 w 4187844"/>
              <a:gd name="connsiteY4" fmla="*/ 2093929 h 4187844"/>
              <a:gd name="connsiteX5" fmla="*/ 3574549 w 4187844"/>
              <a:gd name="connsiteY5" fmla="*/ 3574556 h 4187844"/>
              <a:gd name="connsiteX6" fmla="*/ 2093922 w 4187844"/>
              <a:gd name="connsiteY6" fmla="*/ 4187851 h 4187844"/>
              <a:gd name="connsiteX7" fmla="*/ 613295 w 4187844"/>
              <a:gd name="connsiteY7" fmla="*/ 3574554 h 4187844"/>
              <a:gd name="connsiteX8" fmla="*/ 1 w 4187844"/>
              <a:gd name="connsiteY8" fmla="*/ 2093926 h 4187844"/>
              <a:gd name="connsiteX9" fmla="*/ 0 w 4187844"/>
              <a:gd name="connsiteY9" fmla="*/ 2093922 h 418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7844" h="4187844">
                <a:moveTo>
                  <a:pt x="0" y="2093922"/>
                </a:moveTo>
                <a:cubicBezTo>
                  <a:pt x="1" y="1538579"/>
                  <a:pt x="220610" y="1005982"/>
                  <a:pt x="613298" y="613296"/>
                </a:cubicBezTo>
                <a:cubicBezTo>
                  <a:pt x="1005985" y="220610"/>
                  <a:pt x="1538583" y="2"/>
                  <a:pt x="2093926" y="3"/>
                </a:cubicBezTo>
                <a:cubicBezTo>
                  <a:pt x="2649269" y="4"/>
                  <a:pt x="3181866" y="220613"/>
                  <a:pt x="3574552" y="613301"/>
                </a:cubicBezTo>
                <a:cubicBezTo>
                  <a:pt x="3967238" y="1005988"/>
                  <a:pt x="4187846" y="1538586"/>
                  <a:pt x="4187845" y="2093929"/>
                </a:cubicBezTo>
                <a:cubicBezTo>
                  <a:pt x="4187845" y="2649272"/>
                  <a:pt x="3967236" y="3181869"/>
                  <a:pt x="3574549" y="3574556"/>
                </a:cubicBezTo>
                <a:cubicBezTo>
                  <a:pt x="3181862" y="3967243"/>
                  <a:pt x="2649265" y="4187851"/>
                  <a:pt x="2093922" y="4187851"/>
                </a:cubicBezTo>
                <a:cubicBezTo>
                  <a:pt x="1538579" y="4187851"/>
                  <a:pt x="1005982" y="3967241"/>
                  <a:pt x="613295" y="3574554"/>
                </a:cubicBezTo>
                <a:cubicBezTo>
                  <a:pt x="220609" y="3181867"/>
                  <a:pt x="0" y="2649269"/>
                  <a:pt x="1" y="2093926"/>
                </a:cubicBezTo>
                <a:cubicBezTo>
                  <a:pt x="1" y="2093925"/>
                  <a:pt x="0" y="2093923"/>
                  <a:pt x="0" y="2093922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843767" tIns="685685" rIns="843767" bIns="685685" numCol="1" spcCol="1270" anchor="ctr" anchorCtr="0">
            <a:noAutofit/>
          </a:bodyPr>
          <a:lstStyle/>
          <a:p>
            <a:pPr lvl="0" algn="ctr" defTabSz="2533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700" kern="1200" dirty="0" smtClean="0"/>
              <a:t>ارزش افزودۀ بازار</a:t>
            </a:r>
            <a:endParaRPr lang="fa-IR" sz="5700" kern="1200" dirty="0"/>
          </a:p>
        </p:txBody>
      </p:sp>
      <p:sp>
        <p:nvSpPr>
          <p:cNvPr id="7" name="Freeform 6"/>
          <p:cNvSpPr/>
          <p:nvPr/>
        </p:nvSpPr>
        <p:spPr>
          <a:xfrm>
            <a:off x="4176075" y="530405"/>
            <a:ext cx="4187844" cy="4187844"/>
          </a:xfrm>
          <a:custGeom>
            <a:avLst/>
            <a:gdLst>
              <a:gd name="connsiteX0" fmla="*/ 0 w 4187844"/>
              <a:gd name="connsiteY0" fmla="*/ 2093922 h 4187844"/>
              <a:gd name="connsiteX1" fmla="*/ 613298 w 4187844"/>
              <a:gd name="connsiteY1" fmla="*/ 613296 h 4187844"/>
              <a:gd name="connsiteX2" fmla="*/ 2093926 w 4187844"/>
              <a:gd name="connsiteY2" fmla="*/ 3 h 4187844"/>
              <a:gd name="connsiteX3" fmla="*/ 3574552 w 4187844"/>
              <a:gd name="connsiteY3" fmla="*/ 613301 h 4187844"/>
              <a:gd name="connsiteX4" fmla="*/ 4187845 w 4187844"/>
              <a:gd name="connsiteY4" fmla="*/ 2093929 h 4187844"/>
              <a:gd name="connsiteX5" fmla="*/ 3574549 w 4187844"/>
              <a:gd name="connsiteY5" fmla="*/ 3574556 h 4187844"/>
              <a:gd name="connsiteX6" fmla="*/ 2093922 w 4187844"/>
              <a:gd name="connsiteY6" fmla="*/ 4187851 h 4187844"/>
              <a:gd name="connsiteX7" fmla="*/ 613295 w 4187844"/>
              <a:gd name="connsiteY7" fmla="*/ 3574554 h 4187844"/>
              <a:gd name="connsiteX8" fmla="*/ 1 w 4187844"/>
              <a:gd name="connsiteY8" fmla="*/ 2093926 h 4187844"/>
              <a:gd name="connsiteX9" fmla="*/ 0 w 4187844"/>
              <a:gd name="connsiteY9" fmla="*/ 2093922 h 418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7844" h="4187844">
                <a:moveTo>
                  <a:pt x="0" y="2093922"/>
                </a:moveTo>
                <a:cubicBezTo>
                  <a:pt x="1" y="1538579"/>
                  <a:pt x="220610" y="1005982"/>
                  <a:pt x="613298" y="613296"/>
                </a:cubicBezTo>
                <a:cubicBezTo>
                  <a:pt x="1005985" y="220610"/>
                  <a:pt x="1538583" y="2"/>
                  <a:pt x="2093926" y="3"/>
                </a:cubicBezTo>
                <a:cubicBezTo>
                  <a:pt x="2649269" y="4"/>
                  <a:pt x="3181866" y="220613"/>
                  <a:pt x="3574552" y="613301"/>
                </a:cubicBezTo>
                <a:cubicBezTo>
                  <a:pt x="3967238" y="1005988"/>
                  <a:pt x="4187846" y="1538586"/>
                  <a:pt x="4187845" y="2093929"/>
                </a:cubicBezTo>
                <a:cubicBezTo>
                  <a:pt x="4187845" y="2649272"/>
                  <a:pt x="3967236" y="3181869"/>
                  <a:pt x="3574549" y="3574556"/>
                </a:cubicBezTo>
                <a:cubicBezTo>
                  <a:pt x="3181862" y="3967243"/>
                  <a:pt x="2649265" y="4187851"/>
                  <a:pt x="2093922" y="4187851"/>
                </a:cubicBezTo>
                <a:cubicBezTo>
                  <a:pt x="1538579" y="4187851"/>
                  <a:pt x="1005982" y="3967241"/>
                  <a:pt x="613295" y="3574554"/>
                </a:cubicBezTo>
                <a:cubicBezTo>
                  <a:pt x="220609" y="3181867"/>
                  <a:pt x="0" y="2649269"/>
                  <a:pt x="1" y="2093926"/>
                </a:cubicBezTo>
                <a:cubicBezTo>
                  <a:pt x="1" y="2093925"/>
                  <a:pt x="0" y="2093923"/>
                  <a:pt x="0" y="2093922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843767" tIns="685685" rIns="843767" bIns="685685" numCol="1" spcCol="1270" anchor="ctr" anchorCtr="0">
            <a:noAutofit/>
          </a:bodyPr>
          <a:lstStyle/>
          <a:p>
            <a:pPr lvl="0" algn="ctr" defTabSz="2533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700" kern="1200" dirty="0" smtClean="0"/>
              <a:t>ارزش افزودۀ اقتصادی</a:t>
            </a:r>
            <a:endParaRPr lang="fa-IR" sz="57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pPr algn="ctr"/>
            <a:r>
              <a:rPr lang="fa-IR" sz="25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معیاری برای ارزیابی عملکرد مدیر مالی در طی سالیان</a:t>
            </a:r>
          </a:p>
        </p:txBody>
      </p:sp>
      <p:sp>
        <p:nvSpPr>
          <p:cNvPr id="6" name="Freeform 5"/>
          <p:cNvSpPr/>
          <p:nvPr/>
        </p:nvSpPr>
        <p:spPr>
          <a:xfrm>
            <a:off x="1295400" y="990600"/>
            <a:ext cx="1526485" cy="1526485"/>
          </a:xfrm>
          <a:custGeom>
            <a:avLst/>
            <a:gdLst>
              <a:gd name="connsiteX0" fmla="*/ 0 w 1526485"/>
              <a:gd name="connsiteY0" fmla="*/ 763243 h 1526485"/>
              <a:gd name="connsiteX1" fmla="*/ 223549 w 1526485"/>
              <a:gd name="connsiteY1" fmla="*/ 223549 h 1526485"/>
              <a:gd name="connsiteX2" fmla="*/ 763244 w 1526485"/>
              <a:gd name="connsiteY2" fmla="*/ 1 h 1526485"/>
              <a:gd name="connsiteX3" fmla="*/ 1302938 w 1526485"/>
              <a:gd name="connsiteY3" fmla="*/ 223550 h 1526485"/>
              <a:gd name="connsiteX4" fmla="*/ 1526486 w 1526485"/>
              <a:gd name="connsiteY4" fmla="*/ 763245 h 1526485"/>
              <a:gd name="connsiteX5" fmla="*/ 1302937 w 1526485"/>
              <a:gd name="connsiteY5" fmla="*/ 1302939 h 1526485"/>
              <a:gd name="connsiteX6" fmla="*/ 763242 w 1526485"/>
              <a:gd name="connsiteY6" fmla="*/ 1526488 h 1526485"/>
              <a:gd name="connsiteX7" fmla="*/ 223548 w 1526485"/>
              <a:gd name="connsiteY7" fmla="*/ 1302939 h 1526485"/>
              <a:gd name="connsiteX8" fmla="*/ 0 w 1526485"/>
              <a:gd name="connsiteY8" fmla="*/ 763244 h 1526485"/>
              <a:gd name="connsiteX9" fmla="*/ 0 w 1526485"/>
              <a:gd name="connsiteY9" fmla="*/ 763243 h 152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85" h="1526485">
                <a:moveTo>
                  <a:pt x="0" y="763243"/>
                </a:moveTo>
                <a:cubicBezTo>
                  <a:pt x="0" y="560818"/>
                  <a:pt x="80413" y="366684"/>
                  <a:pt x="223549" y="223549"/>
                </a:cubicBezTo>
                <a:cubicBezTo>
                  <a:pt x="366685" y="80413"/>
                  <a:pt x="560819" y="1"/>
                  <a:pt x="763244" y="1"/>
                </a:cubicBezTo>
                <a:cubicBezTo>
                  <a:pt x="965669" y="1"/>
                  <a:pt x="1159803" y="80414"/>
                  <a:pt x="1302938" y="223550"/>
                </a:cubicBezTo>
                <a:cubicBezTo>
                  <a:pt x="1446074" y="366686"/>
                  <a:pt x="1526486" y="560820"/>
                  <a:pt x="1526486" y="763245"/>
                </a:cubicBezTo>
                <a:cubicBezTo>
                  <a:pt x="1526486" y="965670"/>
                  <a:pt x="1446073" y="1159804"/>
                  <a:pt x="1302937" y="1302939"/>
                </a:cubicBezTo>
                <a:cubicBezTo>
                  <a:pt x="1159801" y="1446075"/>
                  <a:pt x="965667" y="1526488"/>
                  <a:pt x="763242" y="1526488"/>
                </a:cubicBezTo>
                <a:cubicBezTo>
                  <a:pt x="560817" y="1526488"/>
                  <a:pt x="366683" y="1446075"/>
                  <a:pt x="223548" y="1302939"/>
                </a:cubicBezTo>
                <a:cubicBezTo>
                  <a:pt x="80412" y="1159803"/>
                  <a:pt x="0" y="965669"/>
                  <a:pt x="0" y="763244"/>
                </a:cubicBezTo>
                <a:lnTo>
                  <a:pt x="0" y="76324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29" tIns="254028" rIns="254029" bIns="254028" numCol="1" spcCol="1270" anchor="ctr" anchorCtr="0">
            <a:noAutofit/>
            <a:sp3d extrusionH="28000" prstMaterial="matte"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ارزش بازار سهام</a:t>
            </a:r>
            <a:endParaRPr lang="fa-IR" sz="2400" kern="1200" dirty="0"/>
          </a:p>
        </p:txBody>
      </p:sp>
      <p:sp>
        <p:nvSpPr>
          <p:cNvPr id="7" name="Freeform 6"/>
          <p:cNvSpPr/>
          <p:nvPr/>
        </p:nvSpPr>
        <p:spPr>
          <a:xfrm>
            <a:off x="1981200" y="2238839"/>
            <a:ext cx="885361" cy="885361"/>
          </a:xfrm>
          <a:custGeom>
            <a:avLst/>
            <a:gdLst>
              <a:gd name="connsiteX0" fmla="*/ 117355 w 885361"/>
              <a:gd name="connsiteY0" fmla="*/ 338562 h 885361"/>
              <a:gd name="connsiteX1" fmla="*/ 768006 w 885361"/>
              <a:gd name="connsiteY1" fmla="*/ 338562 h 885361"/>
              <a:gd name="connsiteX2" fmla="*/ 768006 w 885361"/>
              <a:gd name="connsiteY2" fmla="*/ 546799 h 885361"/>
              <a:gd name="connsiteX3" fmla="*/ 117355 w 885361"/>
              <a:gd name="connsiteY3" fmla="*/ 546799 h 885361"/>
              <a:gd name="connsiteX4" fmla="*/ 117355 w 885361"/>
              <a:gd name="connsiteY4" fmla="*/ 338562 h 88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61" h="885361">
                <a:moveTo>
                  <a:pt x="117355" y="338562"/>
                </a:moveTo>
                <a:lnTo>
                  <a:pt x="768006" y="338562"/>
                </a:lnTo>
                <a:lnTo>
                  <a:pt x="768006" y="546799"/>
                </a:lnTo>
                <a:lnTo>
                  <a:pt x="117355" y="546799"/>
                </a:lnTo>
                <a:lnTo>
                  <a:pt x="117355" y="338562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7355" tIns="338562" rIns="117355" bIns="338562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500" kern="1200"/>
          </a:p>
        </p:txBody>
      </p:sp>
      <p:sp>
        <p:nvSpPr>
          <p:cNvPr id="8" name="Freeform 7"/>
          <p:cNvSpPr/>
          <p:nvPr/>
        </p:nvSpPr>
        <p:spPr>
          <a:xfrm>
            <a:off x="1902515" y="3048000"/>
            <a:ext cx="1526485" cy="1526485"/>
          </a:xfrm>
          <a:custGeom>
            <a:avLst/>
            <a:gdLst>
              <a:gd name="connsiteX0" fmla="*/ 0 w 1526485"/>
              <a:gd name="connsiteY0" fmla="*/ 763243 h 1526485"/>
              <a:gd name="connsiteX1" fmla="*/ 223549 w 1526485"/>
              <a:gd name="connsiteY1" fmla="*/ 223549 h 1526485"/>
              <a:gd name="connsiteX2" fmla="*/ 763244 w 1526485"/>
              <a:gd name="connsiteY2" fmla="*/ 1 h 1526485"/>
              <a:gd name="connsiteX3" fmla="*/ 1302938 w 1526485"/>
              <a:gd name="connsiteY3" fmla="*/ 223550 h 1526485"/>
              <a:gd name="connsiteX4" fmla="*/ 1526486 w 1526485"/>
              <a:gd name="connsiteY4" fmla="*/ 763245 h 1526485"/>
              <a:gd name="connsiteX5" fmla="*/ 1302937 w 1526485"/>
              <a:gd name="connsiteY5" fmla="*/ 1302939 h 1526485"/>
              <a:gd name="connsiteX6" fmla="*/ 763242 w 1526485"/>
              <a:gd name="connsiteY6" fmla="*/ 1526488 h 1526485"/>
              <a:gd name="connsiteX7" fmla="*/ 223548 w 1526485"/>
              <a:gd name="connsiteY7" fmla="*/ 1302939 h 1526485"/>
              <a:gd name="connsiteX8" fmla="*/ 0 w 1526485"/>
              <a:gd name="connsiteY8" fmla="*/ 763244 h 1526485"/>
              <a:gd name="connsiteX9" fmla="*/ 0 w 1526485"/>
              <a:gd name="connsiteY9" fmla="*/ 763243 h 152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485" h="1526485">
                <a:moveTo>
                  <a:pt x="0" y="763243"/>
                </a:moveTo>
                <a:cubicBezTo>
                  <a:pt x="0" y="560818"/>
                  <a:pt x="80413" y="366684"/>
                  <a:pt x="223549" y="223549"/>
                </a:cubicBezTo>
                <a:cubicBezTo>
                  <a:pt x="366685" y="80413"/>
                  <a:pt x="560819" y="1"/>
                  <a:pt x="763244" y="1"/>
                </a:cubicBezTo>
                <a:cubicBezTo>
                  <a:pt x="965669" y="1"/>
                  <a:pt x="1159803" y="80414"/>
                  <a:pt x="1302938" y="223550"/>
                </a:cubicBezTo>
                <a:cubicBezTo>
                  <a:pt x="1446074" y="366686"/>
                  <a:pt x="1526486" y="560820"/>
                  <a:pt x="1526486" y="763245"/>
                </a:cubicBezTo>
                <a:cubicBezTo>
                  <a:pt x="1526486" y="965670"/>
                  <a:pt x="1446073" y="1159804"/>
                  <a:pt x="1302937" y="1302939"/>
                </a:cubicBezTo>
                <a:cubicBezTo>
                  <a:pt x="1159801" y="1446075"/>
                  <a:pt x="965667" y="1526488"/>
                  <a:pt x="763242" y="1526488"/>
                </a:cubicBezTo>
                <a:cubicBezTo>
                  <a:pt x="560817" y="1526488"/>
                  <a:pt x="366683" y="1446075"/>
                  <a:pt x="223548" y="1302939"/>
                </a:cubicBezTo>
                <a:cubicBezTo>
                  <a:pt x="80412" y="1159803"/>
                  <a:pt x="0" y="965669"/>
                  <a:pt x="0" y="763244"/>
                </a:cubicBezTo>
                <a:lnTo>
                  <a:pt x="0" y="763243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29" tIns="254028" rIns="254029" bIns="254028" numCol="1" spcCol="1270" anchor="ctr" anchorCtr="0">
            <a:noAutofit/>
            <a:sp3d extrusionH="28000" prstMaterial="matte"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ارزش دفتری سهام</a:t>
            </a:r>
            <a:endParaRPr lang="fa-IR" sz="2400" kern="1200" dirty="0"/>
          </a:p>
        </p:txBody>
      </p:sp>
      <p:sp>
        <p:nvSpPr>
          <p:cNvPr id="9" name="Freeform 8"/>
          <p:cNvSpPr/>
          <p:nvPr/>
        </p:nvSpPr>
        <p:spPr>
          <a:xfrm rot="461">
            <a:off x="3602644" y="2340137"/>
            <a:ext cx="485422" cy="567852"/>
          </a:xfrm>
          <a:custGeom>
            <a:avLst/>
            <a:gdLst>
              <a:gd name="connsiteX0" fmla="*/ 0 w 485422"/>
              <a:gd name="connsiteY0" fmla="*/ 113570 h 567852"/>
              <a:gd name="connsiteX1" fmla="*/ 242711 w 485422"/>
              <a:gd name="connsiteY1" fmla="*/ 113570 h 567852"/>
              <a:gd name="connsiteX2" fmla="*/ 242711 w 485422"/>
              <a:gd name="connsiteY2" fmla="*/ 0 h 567852"/>
              <a:gd name="connsiteX3" fmla="*/ 485422 w 485422"/>
              <a:gd name="connsiteY3" fmla="*/ 283926 h 567852"/>
              <a:gd name="connsiteX4" fmla="*/ 242711 w 485422"/>
              <a:gd name="connsiteY4" fmla="*/ 567852 h 567852"/>
              <a:gd name="connsiteX5" fmla="*/ 242711 w 485422"/>
              <a:gd name="connsiteY5" fmla="*/ 454282 h 567852"/>
              <a:gd name="connsiteX6" fmla="*/ 0 w 485422"/>
              <a:gd name="connsiteY6" fmla="*/ 454282 h 567852"/>
              <a:gd name="connsiteX7" fmla="*/ 0 w 485422"/>
              <a:gd name="connsiteY7" fmla="*/ 113570 h 56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422" h="567852">
                <a:moveTo>
                  <a:pt x="0" y="113570"/>
                </a:moveTo>
                <a:lnTo>
                  <a:pt x="242711" y="113570"/>
                </a:lnTo>
                <a:lnTo>
                  <a:pt x="242711" y="0"/>
                </a:lnTo>
                <a:lnTo>
                  <a:pt x="485422" y="283926"/>
                </a:lnTo>
                <a:lnTo>
                  <a:pt x="242711" y="567852"/>
                </a:lnTo>
                <a:lnTo>
                  <a:pt x="242711" y="454282"/>
                </a:lnTo>
                <a:lnTo>
                  <a:pt x="0" y="454282"/>
                </a:lnTo>
                <a:lnTo>
                  <a:pt x="0" y="113570"/>
                </a:ln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z="-227350" prstMaterial="matte"/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113569" rIns="145627" bIns="113570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900" kern="1200"/>
          </a:p>
        </p:txBody>
      </p:sp>
      <p:sp>
        <p:nvSpPr>
          <p:cNvPr id="10" name="Freeform 9"/>
          <p:cNvSpPr/>
          <p:nvPr/>
        </p:nvSpPr>
        <p:spPr>
          <a:xfrm>
            <a:off x="4490830" y="833230"/>
            <a:ext cx="3052970" cy="3052970"/>
          </a:xfrm>
          <a:custGeom>
            <a:avLst/>
            <a:gdLst>
              <a:gd name="connsiteX0" fmla="*/ 0 w 3052970"/>
              <a:gd name="connsiteY0" fmla="*/ 1526485 h 3052970"/>
              <a:gd name="connsiteX1" fmla="*/ 447099 w 3052970"/>
              <a:gd name="connsiteY1" fmla="*/ 447097 h 3052970"/>
              <a:gd name="connsiteX2" fmla="*/ 1526488 w 3052970"/>
              <a:gd name="connsiteY2" fmla="*/ 1 h 3052970"/>
              <a:gd name="connsiteX3" fmla="*/ 2605876 w 3052970"/>
              <a:gd name="connsiteY3" fmla="*/ 447100 h 3052970"/>
              <a:gd name="connsiteX4" fmla="*/ 3052972 w 3052970"/>
              <a:gd name="connsiteY4" fmla="*/ 1526489 h 3052970"/>
              <a:gd name="connsiteX5" fmla="*/ 2605875 w 3052970"/>
              <a:gd name="connsiteY5" fmla="*/ 2605877 h 3052970"/>
              <a:gd name="connsiteX6" fmla="*/ 1526487 w 3052970"/>
              <a:gd name="connsiteY6" fmla="*/ 3052974 h 3052970"/>
              <a:gd name="connsiteX7" fmla="*/ 447099 w 3052970"/>
              <a:gd name="connsiteY7" fmla="*/ 2605876 h 3052970"/>
              <a:gd name="connsiteX8" fmla="*/ 3 w 3052970"/>
              <a:gd name="connsiteY8" fmla="*/ 1526487 h 3052970"/>
              <a:gd name="connsiteX9" fmla="*/ 0 w 3052970"/>
              <a:gd name="connsiteY9" fmla="*/ 1526485 h 305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2970" h="3052970">
                <a:moveTo>
                  <a:pt x="0" y="1526485"/>
                </a:moveTo>
                <a:cubicBezTo>
                  <a:pt x="0" y="1121636"/>
                  <a:pt x="160827" y="733368"/>
                  <a:pt x="447099" y="447097"/>
                </a:cubicBezTo>
                <a:cubicBezTo>
                  <a:pt x="733371" y="160826"/>
                  <a:pt x="1121639" y="1"/>
                  <a:pt x="1526488" y="1"/>
                </a:cubicBezTo>
                <a:cubicBezTo>
                  <a:pt x="1931337" y="1"/>
                  <a:pt x="2319605" y="160828"/>
                  <a:pt x="2605876" y="447100"/>
                </a:cubicBezTo>
                <a:cubicBezTo>
                  <a:pt x="2892147" y="733372"/>
                  <a:pt x="3052972" y="1121640"/>
                  <a:pt x="3052972" y="1526489"/>
                </a:cubicBezTo>
                <a:cubicBezTo>
                  <a:pt x="3052972" y="1931338"/>
                  <a:pt x="2892146" y="2319606"/>
                  <a:pt x="2605875" y="2605877"/>
                </a:cubicBezTo>
                <a:cubicBezTo>
                  <a:pt x="2319603" y="2892148"/>
                  <a:pt x="1931336" y="3052974"/>
                  <a:pt x="1526487" y="3052974"/>
                </a:cubicBezTo>
                <a:cubicBezTo>
                  <a:pt x="1121638" y="3052974"/>
                  <a:pt x="733370" y="2892148"/>
                  <a:pt x="447099" y="2605876"/>
                </a:cubicBezTo>
                <a:cubicBezTo>
                  <a:pt x="160828" y="2319604"/>
                  <a:pt x="2" y="1931336"/>
                  <a:pt x="3" y="1526487"/>
                </a:cubicBezTo>
                <a:cubicBezTo>
                  <a:pt x="2" y="1526486"/>
                  <a:pt x="1" y="1526486"/>
                  <a:pt x="0" y="1526485"/>
                </a:cubicBezTo>
                <a:close/>
              </a:path>
            </a:pathLst>
          </a:cu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 extrusionH="152250" prstMaterial="matte">
            <a:bevelT w="165100" prst="coolSlant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9327" tIns="509327" rIns="509327" bIns="509327" numCol="1" spcCol="1270" anchor="ctr" anchorCtr="0">
            <a:noAutofit/>
            <a:sp3d extrusionH="28000" prstMaterial="matte"/>
          </a:bodyPr>
          <a:lstStyle/>
          <a:p>
            <a:pPr lvl="0" algn="ctr" defTabSz="2178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900" kern="1200" dirty="0" smtClean="0"/>
              <a:t>ارزش افزودۀ بازار</a:t>
            </a:r>
            <a:endParaRPr lang="fa-IR" sz="49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اولین‌ هلدینگ ثبت‌شده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248180" y="3378159"/>
            <a:ext cx="2068848" cy="1340144"/>
          </a:xfrm>
          <a:custGeom>
            <a:avLst/>
            <a:gdLst>
              <a:gd name="connsiteX0" fmla="*/ 0 w 2068848"/>
              <a:gd name="connsiteY0" fmla="*/ 134014 h 1340144"/>
              <a:gd name="connsiteX1" fmla="*/ 39252 w 2068848"/>
              <a:gd name="connsiteY1" fmla="*/ 39252 h 1340144"/>
              <a:gd name="connsiteX2" fmla="*/ 134014 w 2068848"/>
              <a:gd name="connsiteY2" fmla="*/ 0 h 1340144"/>
              <a:gd name="connsiteX3" fmla="*/ 1934834 w 2068848"/>
              <a:gd name="connsiteY3" fmla="*/ 0 h 1340144"/>
              <a:gd name="connsiteX4" fmla="*/ 2029596 w 2068848"/>
              <a:gd name="connsiteY4" fmla="*/ 39252 h 1340144"/>
              <a:gd name="connsiteX5" fmla="*/ 2068848 w 2068848"/>
              <a:gd name="connsiteY5" fmla="*/ 134014 h 1340144"/>
              <a:gd name="connsiteX6" fmla="*/ 2068848 w 2068848"/>
              <a:gd name="connsiteY6" fmla="*/ 1206130 h 1340144"/>
              <a:gd name="connsiteX7" fmla="*/ 2029596 w 2068848"/>
              <a:gd name="connsiteY7" fmla="*/ 1300892 h 1340144"/>
              <a:gd name="connsiteX8" fmla="*/ 1934834 w 2068848"/>
              <a:gd name="connsiteY8" fmla="*/ 1340144 h 1340144"/>
              <a:gd name="connsiteX9" fmla="*/ 134014 w 2068848"/>
              <a:gd name="connsiteY9" fmla="*/ 1340144 h 1340144"/>
              <a:gd name="connsiteX10" fmla="*/ 39252 w 2068848"/>
              <a:gd name="connsiteY10" fmla="*/ 1300892 h 1340144"/>
              <a:gd name="connsiteX11" fmla="*/ 0 w 2068848"/>
              <a:gd name="connsiteY11" fmla="*/ 1206130 h 1340144"/>
              <a:gd name="connsiteX12" fmla="*/ 0 w 2068848"/>
              <a:gd name="connsiteY12" fmla="*/ 134014 h 134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8848" h="1340144">
                <a:moveTo>
                  <a:pt x="0" y="134014"/>
                </a:moveTo>
                <a:cubicBezTo>
                  <a:pt x="0" y="98471"/>
                  <a:pt x="14119" y="64384"/>
                  <a:pt x="39252" y="39252"/>
                </a:cubicBezTo>
                <a:cubicBezTo>
                  <a:pt x="64385" y="14120"/>
                  <a:pt x="98472" y="0"/>
                  <a:pt x="134014" y="0"/>
                </a:cubicBezTo>
                <a:lnTo>
                  <a:pt x="1934834" y="0"/>
                </a:lnTo>
                <a:cubicBezTo>
                  <a:pt x="1970377" y="0"/>
                  <a:pt x="2004464" y="14119"/>
                  <a:pt x="2029596" y="39252"/>
                </a:cubicBezTo>
                <a:cubicBezTo>
                  <a:pt x="2054728" y="64385"/>
                  <a:pt x="2068848" y="98472"/>
                  <a:pt x="2068848" y="134014"/>
                </a:cubicBezTo>
                <a:lnTo>
                  <a:pt x="2068848" y="1206130"/>
                </a:lnTo>
                <a:cubicBezTo>
                  <a:pt x="2068848" y="1241673"/>
                  <a:pt x="2054729" y="1275760"/>
                  <a:pt x="2029596" y="1300892"/>
                </a:cubicBezTo>
                <a:cubicBezTo>
                  <a:pt x="2004463" y="1326025"/>
                  <a:pt x="1970376" y="1340144"/>
                  <a:pt x="1934834" y="1340144"/>
                </a:cubicBezTo>
                <a:lnTo>
                  <a:pt x="134014" y="1340144"/>
                </a:lnTo>
                <a:cubicBezTo>
                  <a:pt x="98471" y="1340144"/>
                  <a:pt x="64384" y="1326025"/>
                  <a:pt x="39252" y="1300892"/>
                </a:cubicBezTo>
                <a:cubicBezTo>
                  <a:pt x="14120" y="1275759"/>
                  <a:pt x="0" y="1241672"/>
                  <a:pt x="0" y="1206130"/>
                </a:cubicBezTo>
                <a:lnTo>
                  <a:pt x="0" y="13401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24450" h="16350" prst="relaxedInset"/>
            <a:contourClr>
              <a:schemeClr val="bg1"/>
            </a:contourClr>
          </a:sp3d>
        </p:spPr>
        <p:style>
          <a:lnRef idx="1">
            <a:schemeClr val="accent5">
              <a:hueOff val="-9346198"/>
              <a:satOff val="13742"/>
              <a:lumOff val="1176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2483" tIns="436865" rIns="101830" bIns="101829" numCol="1" spcCol="1270" anchor="t" anchorCtr="0">
            <a:noAutofit/>
          </a:bodyPr>
          <a:lstStyle/>
          <a:p>
            <a:pPr marL="114300" lvl="1" indent="-114300" algn="r" defTabSz="6667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500" kern="1200" dirty="0" smtClean="0"/>
              <a:t>12 هزار پوند</a:t>
            </a:r>
            <a:endParaRPr lang="fa-IR" sz="1500" kern="1200" dirty="0"/>
          </a:p>
        </p:txBody>
      </p:sp>
      <p:sp>
        <p:nvSpPr>
          <p:cNvPr id="7" name="Freeform 6"/>
          <p:cNvSpPr/>
          <p:nvPr/>
        </p:nvSpPr>
        <p:spPr>
          <a:xfrm>
            <a:off x="1872691" y="3378159"/>
            <a:ext cx="2068848" cy="1340144"/>
          </a:xfrm>
          <a:custGeom>
            <a:avLst/>
            <a:gdLst>
              <a:gd name="connsiteX0" fmla="*/ 0 w 2068848"/>
              <a:gd name="connsiteY0" fmla="*/ 134014 h 1340144"/>
              <a:gd name="connsiteX1" fmla="*/ 39252 w 2068848"/>
              <a:gd name="connsiteY1" fmla="*/ 39252 h 1340144"/>
              <a:gd name="connsiteX2" fmla="*/ 134014 w 2068848"/>
              <a:gd name="connsiteY2" fmla="*/ 0 h 1340144"/>
              <a:gd name="connsiteX3" fmla="*/ 1934834 w 2068848"/>
              <a:gd name="connsiteY3" fmla="*/ 0 h 1340144"/>
              <a:gd name="connsiteX4" fmla="*/ 2029596 w 2068848"/>
              <a:gd name="connsiteY4" fmla="*/ 39252 h 1340144"/>
              <a:gd name="connsiteX5" fmla="*/ 2068848 w 2068848"/>
              <a:gd name="connsiteY5" fmla="*/ 134014 h 1340144"/>
              <a:gd name="connsiteX6" fmla="*/ 2068848 w 2068848"/>
              <a:gd name="connsiteY6" fmla="*/ 1206130 h 1340144"/>
              <a:gd name="connsiteX7" fmla="*/ 2029596 w 2068848"/>
              <a:gd name="connsiteY7" fmla="*/ 1300892 h 1340144"/>
              <a:gd name="connsiteX8" fmla="*/ 1934834 w 2068848"/>
              <a:gd name="connsiteY8" fmla="*/ 1340144 h 1340144"/>
              <a:gd name="connsiteX9" fmla="*/ 134014 w 2068848"/>
              <a:gd name="connsiteY9" fmla="*/ 1340144 h 1340144"/>
              <a:gd name="connsiteX10" fmla="*/ 39252 w 2068848"/>
              <a:gd name="connsiteY10" fmla="*/ 1300892 h 1340144"/>
              <a:gd name="connsiteX11" fmla="*/ 0 w 2068848"/>
              <a:gd name="connsiteY11" fmla="*/ 1206130 h 1340144"/>
              <a:gd name="connsiteX12" fmla="*/ 0 w 2068848"/>
              <a:gd name="connsiteY12" fmla="*/ 134014 h 134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8848" h="1340144">
                <a:moveTo>
                  <a:pt x="0" y="134014"/>
                </a:moveTo>
                <a:cubicBezTo>
                  <a:pt x="0" y="98471"/>
                  <a:pt x="14119" y="64384"/>
                  <a:pt x="39252" y="39252"/>
                </a:cubicBezTo>
                <a:cubicBezTo>
                  <a:pt x="64385" y="14120"/>
                  <a:pt x="98472" y="0"/>
                  <a:pt x="134014" y="0"/>
                </a:cubicBezTo>
                <a:lnTo>
                  <a:pt x="1934834" y="0"/>
                </a:lnTo>
                <a:cubicBezTo>
                  <a:pt x="1970377" y="0"/>
                  <a:pt x="2004464" y="14119"/>
                  <a:pt x="2029596" y="39252"/>
                </a:cubicBezTo>
                <a:cubicBezTo>
                  <a:pt x="2054728" y="64385"/>
                  <a:pt x="2068848" y="98472"/>
                  <a:pt x="2068848" y="134014"/>
                </a:cubicBezTo>
                <a:lnTo>
                  <a:pt x="2068848" y="1206130"/>
                </a:lnTo>
                <a:cubicBezTo>
                  <a:pt x="2068848" y="1241673"/>
                  <a:pt x="2054729" y="1275760"/>
                  <a:pt x="2029596" y="1300892"/>
                </a:cubicBezTo>
                <a:cubicBezTo>
                  <a:pt x="2004463" y="1326025"/>
                  <a:pt x="1970376" y="1340144"/>
                  <a:pt x="1934834" y="1340144"/>
                </a:cubicBezTo>
                <a:lnTo>
                  <a:pt x="134014" y="1340144"/>
                </a:lnTo>
                <a:cubicBezTo>
                  <a:pt x="98471" y="1340144"/>
                  <a:pt x="64384" y="1326025"/>
                  <a:pt x="39252" y="1300892"/>
                </a:cubicBezTo>
                <a:cubicBezTo>
                  <a:pt x="14120" y="1275759"/>
                  <a:pt x="0" y="1241672"/>
                  <a:pt x="0" y="1206130"/>
                </a:cubicBezTo>
                <a:lnTo>
                  <a:pt x="0" y="13401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24450" h="16350" prst="relaxedInset"/>
            <a:contourClr>
              <a:schemeClr val="bg1"/>
            </a:contourClr>
          </a:sp3d>
        </p:spPr>
        <p:style>
          <a:lnRef idx="1">
            <a:schemeClr val="accent5">
              <a:hueOff val="-14019296"/>
              <a:satOff val="20613"/>
              <a:lumOff val="176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829" tIns="436865" rIns="722484" bIns="101829" numCol="1" spcCol="1270" anchor="t" anchorCtr="0">
            <a:noAutofit/>
          </a:bodyPr>
          <a:lstStyle/>
          <a:p>
            <a:pPr marL="114300" lvl="1" indent="-114300" algn="ctr" defTabSz="6667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500" kern="1200" dirty="0" smtClean="0"/>
              <a:t>125 نفر</a:t>
            </a:r>
            <a:endParaRPr lang="fa-IR" sz="1500" kern="1200" dirty="0"/>
          </a:p>
        </p:txBody>
      </p:sp>
      <p:sp>
        <p:nvSpPr>
          <p:cNvPr id="8" name="Freeform 7"/>
          <p:cNvSpPr/>
          <p:nvPr/>
        </p:nvSpPr>
        <p:spPr>
          <a:xfrm>
            <a:off x="5248180" y="530352"/>
            <a:ext cx="2068848" cy="1340144"/>
          </a:xfrm>
          <a:custGeom>
            <a:avLst/>
            <a:gdLst>
              <a:gd name="connsiteX0" fmla="*/ 0 w 2068848"/>
              <a:gd name="connsiteY0" fmla="*/ 134014 h 1340144"/>
              <a:gd name="connsiteX1" fmla="*/ 39252 w 2068848"/>
              <a:gd name="connsiteY1" fmla="*/ 39252 h 1340144"/>
              <a:gd name="connsiteX2" fmla="*/ 134014 w 2068848"/>
              <a:gd name="connsiteY2" fmla="*/ 0 h 1340144"/>
              <a:gd name="connsiteX3" fmla="*/ 1934834 w 2068848"/>
              <a:gd name="connsiteY3" fmla="*/ 0 h 1340144"/>
              <a:gd name="connsiteX4" fmla="*/ 2029596 w 2068848"/>
              <a:gd name="connsiteY4" fmla="*/ 39252 h 1340144"/>
              <a:gd name="connsiteX5" fmla="*/ 2068848 w 2068848"/>
              <a:gd name="connsiteY5" fmla="*/ 134014 h 1340144"/>
              <a:gd name="connsiteX6" fmla="*/ 2068848 w 2068848"/>
              <a:gd name="connsiteY6" fmla="*/ 1206130 h 1340144"/>
              <a:gd name="connsiteX7" fmla="*/ 2029596 w 2068848"/>
              <a:gd name="connsiteY7" fmla="*/ 1300892 h 1340144"/>
              <a:gd name="connsiteX8" fmla="*/ 1934834 w 2068848"/>
              <a:gd name="connsiteY8" fmla="*/ 1340144 h 1340144"/>
              <a:gd name="connsiteX9" fmla="*/ 134014 w 2068848"/>
              <a:gd name="connsiteY9" fmla="*/ 1340144 h 1340144"/>
              <a:gd name="connsiteX10" fmla="*/ 39252 w 2068848"/>
              <a:gd name="connsiteY10" fmla="*/ 1300892 h 1340144"/>
              <a:gd name="connsiteX11" fmla="*/ 0 w 2068848"/>
              <a:gd name="connsiteY11" fmla="*/ 1206130 h 1340144"/>
              <a:gd name="connsiteX12" fmla="*/ 0 w 2068848"/>
              <a:gd name="connsiteY12" fmla="*/ 134014 h 134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8848" h="1340144">
                <a:moveTo>
                  <a:pt x="0" y="134014"/>
                </a:moveTo>
                <a:cubicBezTo>
                  <a:pt x="0" y="98471"/>
                  <a:pt x="14119" y="64384"/>
                  <a:pt x="39252" y="39252"/>
                </a:cubicBezTo>
                <a:cubicBezTo>
                  <a:pt x="64385" y="14120"/>
                  <a:pt x="98472" y="0"/>
                  <a:pt x="134014" y="0"/>
                </a:cubicBezTo>
                <a:lnTo>
                  <a:pt x="1934834" y="0"/>
                </a:lnTo>
                <a:cubicBezTo>
                  <a:pt x="1970377" y="0"/>
                  <a:pt x="2004464" y="14119"/>
                  <a:pt x="2029596" y="39252"/>
                </a:cubicBezTo>
                <a:cubicBezTo>
                  <a:pt x="2054728" y="64385"/>
                  <a:pt x="2068848" y="98472"/>
                  <a:pt x="2068848" y="134014"/>
                </a:cubicBezTo>
                <a:lnTo>
                  <a:pt x="2068848" y="1206130"/>
                </a:lnTo>
                <a:cubicBezTo>
                  <a:pt x="2068848" y="1241673"/>
                  <a:pt x="2054729" y="1275760"/>
                  <a:pt x="2029596" y="1300892"/>
                </a:cubicBezTo>
                <a:cubicBezTo>
                  <a:pt x="2004463" y="1326025"/>
                  <a:pt x="1970376" y="1340144"/>
                  <a:pt x="1934834" y="1340144"/>
                </a:cubicBezTo>
                <a:lnTo>
                  <a:pt x="134014" y="1340144"/>
                </a:lnTo>
                <a:cubicBezTo>
                  <a:pt x="98471" y="1340144"/>
                  <a:pt x="64384" y="1326025"/>
                  <a:pt x="39252" y="1300892"/>
                </a:cubicBezTo>
                <a:cubicBezTo>
                  <a:pt x="14120" y="1275759"/>
                  <a:pt x="0" y="1241672"/>
                  <a:pt x="0" y="1206130"/>
                </a:cubicBezTo>
                <a:lnTo>
                  <a:pt x="0" y="13401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24450" h="16350" prst="relaxedInset"/>
            <a:contourClr>
              <a:schemeClr val="bg1"/>
            </a:contourClr>
          </a:sp3d>
        </p:spPr>
        <p:style>
          <a:lnRef idx="1">
            <a:schemeClr val="accent5">
              <a:hueOff val="-4673099"/>
              <a:satOff val="6871"/>
              <a:lumOff val="588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2483" tIns="101829" rIns="101830" bIns="436865" numCol="1" spcCol="1270" anchor="t" anchorCtr="0">
            <a:noAutofit/>
          </a:bodyPr>
          <a:lstStyle/>
          <a:p>
            <a:pPr marL="114300" lvl="1" indent="-114300" algn="r" defTabSz="6667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500" kern="1200" dirty="0" smtClean="0"/>
              <a:t>31 دسامبر 1600 میلادی- لندن</a:t>
            </a:r>
            <a:endParaRPr lang="fa-IR" sz="1500" kern="1200" dirty="0"/>
          </a:p>
        </p:txBody>
      </p:sp>
      <p:sp>
        <p:nvSpPr>
          <p:cNvPr id="9" name="Freeform 8"/>
          <p:cNvSpPr/>
          <p:nvPr/>
        </p:nvSpPr>
        <p:spPr>
          <a:xfrm>
            <a:off x="1872691" y="530352"/>
            <a:ext cx="2068848" cy="1340144"/>
          </a:xfrm>
          <a:custGeom>
            <a:avLst/>
            <a:gdLst>
              <a:gd name="connsiteX0" fmla="*/ 0 w 2068848"/>
              <a:gd name="connsiteY0" fmla="*/ 134014 h 1340144"/>
              <a:gd name="connsiteX1" fmla="*/ 39252 w 2068848"/>
              <a:gd name="connsiteY1" fmla="*/ 39252 h 1340144"/>
              <a:gd name="connsiteX2" fmla="*/ 134014 w 2068848"/>
              <a:gd name="connsiteY2" fmla="*/ 0 h 1340144"/>
              <a:gd name="connsiteX3" fmla="*/ 1934834 w 2068848"/>
              <a:gd name="connsiteY3" fmla="*/ 0 h 1340144"/>
              <a:gd name="connsiteX4" fmla="*/ 2029596 w 2068848"/>
              <a:gd name="connsiteY4" fmla="*/ 39252 h 1340144"/>
              <a:gd name="connsiteX5" fmla="*/ 2068848 w 2068848"/>
              <a:gd name="connsiteY5" fmla="*/ 134014 h 1340144"/>
              <a:gd name="connsiteX6" fmla="*/ 2068848 w 2068848"/>
              <a:gd name="connsiteY6" fmla="*/ 1206130 h 1340144"/>
              <a:gd name="connsiteX7" fmla="*/ 2029596 w 2068848"/>
              <a:gd name="connsiteY7" fmla="*/ 1300892 h 1340144"/>
              <a:gd name="connsiteX8" fmla="*/ 1934834 w 2068848"/>
              <a:gd name="connsiteY8" fmla="*/ 1340144 h 1340144"/>
              <a:gd name="connsiteX9" fmla="*/ 134014 w 2068848"/>
              <a:gd name="connsiteY9" fmla="*/ 1340144 h 1340144"/>
              <a:gd name="connsiteX10" fmla="*/ 39252 w 2068848"/>
              <a:gd name="connsiteY10" fmla="*/ 1300892 h 1340144"/>
              <a:gd name="connsiteX11" fmla="*/ 0 w 2068848"/>
              <a:gd name="connsiteY11" fmla="*/ 1206130 h 1340144"/>
              <a:gd name="connsiteX12" fmla="*/ 0 w 2068848"/>
              <a:gd name="connsiteY12" fmla="*/ 134014 h 134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8848" h="1340144">
                <a:moveTo>
                  <a:pt x="0" y="134014"/>
                </a:moveTo>
                <a:cubicBezTo>
                  <a:pt x="0" y="98471"/>
                  <a:pt x="14119" y="64384"/>
                  <a:pt x="39252" y="39252"/>
                </a:cubicBezTo>
                <a:cubicBezTo>
                  <a:pt x="64385" y="14120"/>
                  <a:pt x="98472" y="0"/>
                  <a:pt x="134014" y="0"/>
                </a:cubicBezTo>
                <a:lnTo>
                  <a:pt x="1934834" y="0"/>
                </a:lnTo>
                <a:cubicBezTo>
                  <a:pt x="1970377" y="0"/>
                  <a:pt x="2004464" y="14119"/>
                  <a:pt x="2029596" y="39252"/>
                </a:cubicBezTo>
                <a:cubicBezTo>
                  <a:pt x="2054728" y="64385"/>
                  <a:pt x="2068848" y="98472"/>
                  <a:pt x="2068848" y="134014"/>
                </a:cubicBezTo>
                <a:lnTo>
                  <a:pt x="2068848" y="1206130"/>
                </a:lnTo>
                <a:cubicBezTo>
                  <a:pt x="2068848" y="1241673"/>
                  <a:pt x="2054729" y="1275760"/>
                  <a:pt x="2029596" y="1300892"/>
                </a:cubicBezTo>
                <a:cubicBezTo>
                  <a:pt x="2004463" y="1326025"/>
                  <a:pt x="1970376" y="1340144"/>
                  <a:pt x="1934834" y="1340144"/>
                </a:cubicBezTo>
                <a:lnTo>
                  <a:pt x="134014" y="1340144"/>
                </a:lnTo>
                <a:cubicBezTo>
                  <a:pt x="98471" y="1340144"/>
                  <a:pt x="64384" y="1326025"/>
                  <a:pt x="39252" y="1300892"/>
                </a:cubicBezTo>
                <a:cubicBezTo>
                  <a:pt x="14120" y="1275759"/>
                  <a:pt x="0" y="1241672"/>
                  <a:pt x="0" y="1206130"/>
                </a:cubicBezTo>
                <a:lnTo>
                  <a:pt x="0" y="13401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24450" h="16350" prst="relaxedInset"/>
            <a:contourClr>
              <a:schemeClr val="bg1"/>
            </a:contourClr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829" tIns="101829" rIns="722484" bIns="436865" numCol="1" spcCol="1270" anchor="t" anchorCtr="0">
            <a:noAutofit/>
          </a:bodyPr>
          <a:lstStyle/>
          <a:p>
            <a:pPr marL="114300" lvl="1" indent="-114300" algn="r" defTabSz="6667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500" kern="1200" dirty="0" smtClean="0"/>
              <a:t>کمپانی هند شرقی</a:t>
            </a:r>
            <a:endParaRPr lang="fa-IR" sz="1500" kern="1200" dirty="0"/>
          </a:p>
        </p:txBody>
      </p:sp>
      <p:sp>
        <p:nvSpPr>
          <p:cNvPr id="10" name="Freeform 9"/>
          <p:cNvSpPr/>
          <p:nvPr/>
        </p:nvSpPr>
        <p:spPr>
          <a:xfrm>
            <a:off x="2739597" y="769065"/>
            <a:ext cx="1813383" cy="1813383"/>
          </a:xfrm>
          <a:custGeom>
            <a:avLst/>
            <a:gdLst>
              <a:gd name="connsiteX0" fmla="*/ 0 w 1813383"/>
              <a:gd name="connsiteY0" fmla="*/ 1813383 h 1813383"/>
              <a:gd name="connsiteX1" fmla="*/ 531129 w 1813383"/>
              <a:gd name="connsiteY1" fmla="*/ 531128 h 1813383"/>
              <a:gd name="connsiteX2" fmla="*/ 1813386 w 1813383"/>
              <a:gd name="connsiteY2" fmla="*/ 2 h 1813383"/>
              <a:gd name="connsiteX3" fmla="*/ 1813383 w 1813383"/>
              <a:gd name="connsiteY3" fmla="*/ 1813383 h 1813383"/>
              <a:gd name="connsiteX4" fmla="*/ 0 w 1813383"/>
              <a:gd name="connsiteY4" fmla="*/ 1813383 h 1813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83" h="1813383">
                <a:moveTo>
                  <a:pt x="0" y="1813383"/>
                </a:moveTo>
                <a:cubicBezTo>
                  <a:pt x="1" y="1332444"/>
                  <a:pt x="191054" y="871203"/>
                  <a:pt x="531129" y="531128"/>
                </a:cubicBezTo>
                <a:cubicBezTo>
                  <a:pt x="871205" y="191053"/>
                  <a:pt x="1332446" y="1"/>
                  <a:pt x="1813386" y="2"/>
                </a:cubicBezTo>
                <a:cubicBezTo>
                  <a:pt x="1813385" y="604462"/>
                  <a:pt x="1813384" y="1208923"/>
                  <a:pt x="1813383" y="1813383"/>
                </a:cubicBezTo>
                <a:lnTo>
                  <a:pt x="0" y="181338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0481" tIns="680478" rIns="149352" bIns="149352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100" kern="1200" dirty="0" smtClean="0"/>
              <a:t>اولین شرکت مادر</a:t>
            </a:r>
            <a:endParaRPr lang="fa-IR" sz="21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636739" y="769065"/>
            <a:ext cx="1813383" cy="1813383"/>
          </a:xfrm>
          <a:custGeom>
            <a:avLst/>
            <a:gdLst>
              <a:gd name="connsiteX0" fmla="*/ 0 w 1813383"/>
              <a:gd name="connsiteY0" fmla="*/ 1813383 h 1813383"/>
              <a:gd name="connsiteX1" fmla="*/ 531129 w 1813383"/>
              <a:gd name="connsiteY1" fmla="*/ 531128 h 1813383"/>
              <a:gd name="connsiteX2" fmla="*/ 1813386 w 1813383"/>
              <a:gd name="connsiteY2" fmla="*/ 2 h 1813383"/>
              <a:gd name="connsiteX3" fmla="*/ 1813383 w 1813383"/>
              <a:gd name="connsiteY3" fmla="*/ 1813383 h 1813383"/>
              <a:gd name="connsiteX4" fmla="*/ 0 w 1813383"/>
              <a:gd name="connsiteY4" fmla="*/ 1813383 h 1813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83" h="1813383">
                <a:moveTo>
                  <a:pt x="0" y="0"/>
                </a:moveTo>
                <a:cubicBezTo>
                  <a:pt x="480939" y="1"/>
                  <a:pt x="942180" y="191054"/>
                  <a:pt x="1282255" y="531129"/>
                </a:cubicBezTo>
                <a:cubicBezTo>
                  <a:pt x="1622330" y="871205"/>
                  <a:pt x="1813382" y="1332446"/>
                  <a:pt x="1813381" y="1813386"/>
                </a:cubicBezTo>
                <a:cubicBezTo>
                  <a:pt x="1208921" y="1813385"/>
                  <a:pt x="604460" y="1813384"/>
                  <a:pt x="0" y="1813383"/>
                </a:cubicBez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4673099"/>
              <a:satOff val="6871"/>
              <a:lumOff val="5882"/>
              <a:alphaOff val="0"/>
            </a:schemeClr>
          </a:fillRef>
          <a:effectRef idx="2">
            <a:schemeClr val="accent5">
              <a:hueOff val="-4673099"/>
              <a:satOff val="6871"/>
              <a:lumOff val="588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353" tIns="680481" rIns="680477" bIns="149352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100" kern="1200" dirty="0" smtClean="0"/>
              <a:t>زمان و مکان ثبت</a:t>
            </a:r>
            <a:endParaRPr lang="fa-IR" sz="2100" kern="1200" dirty="0"/>
          </a:p>
        </p:txBody>
      </p:sp>
      <p:sp>
        <p:nvSpPr>
          <p:cNvPr id="12" name="Freeform 11"/>
          <p:cNvSpPr/>
          <p:nvPr/>
        </p:nvSpPr>
        <p:spPr>
          <a:xfrm rot="21600000">
            <a:off x="4636739" y="2666206"/>
            <a:ext cx="1813383" cy="1813384"/>
          </a:xfrm>
          <a:custGeom>
            <a:avLst/>
            <a:gdLst>
              <a:gd name="connsiteX0" fmla="*/ 0 w 1813383"/>
              <a:gd name="connsiteY0" fmla="*/ 1813383 h 1813383"/>
              <a:gd name="connsiteX1" fmla="*/ 531129 w 1813383"/>
              <a:gd name="connsiteY1" fmla="*/ 531128 h 1813383"/>
              <a:gd name="connsiteX2" fmla="*/ 1813386 w 1813383"/>
              <a:gd name="connsiteY2" fmla="*/ 2 h 1813383"/>
              <a:gd name="connsiteX3" fmla="*/ 1813383 w 1813383"/>
              <a:gd name="connsiteY3" fmla="*/ 1813383 h 1813383"/>
              <a:gd name="connsiteX4" fmla="*/ 0 w 1813383"/>
              <a:gd name="connsiteY4" fmla="*/ 1813383 h 1813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83" h="1813383">
                <a:moveTo>
                  <a:pt x="1813383" y="0"/>
                </a:moveTo>
                <a:cubicBezTo>
                  <a:pt x="1813382" y="480939"/>
                  <a:pt x="1622329" y="942180"/>
                  <a:pt x="1282254" y="1282255"/>
                </a:cubicBezTo>
                <a:cubicBezTo>
                  <a:pt x="942178" y="1622330"/>
                  <a:pt x="480937" y="1813382"/>
                  <a:pt x="-2" y="1813381"/>
                </a:cubicBezTo>
                <a:cubicBezTo>
                  <a:pt x="-1" y="1208921"/>
                  <a:pt x="0" y="604460"/>
                  <a:pt x="0" y="0"/>
                </a:cubicBezTo>
                <a:lnTo>
                  <a:pt x="1813383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346198"/>
              <a:satOff val="13742"/>
              <a:lumOff val="11765"/>
              <a:alphaOff val="0"/>
            </a:schemeClr>
          </a:fillRef>
          <a:effectRef idx="2">
            <a:schemeClr val="accent5">
              <a:hueOff val="-9346198"/>
              <a:satOff val="13742"/>
              <a:lumOff val="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352" tIns="149353" rIns="680481" bIns="680478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100" kern="1200" dirty="0" smtClean="0"/>
              <a:t>سرمایه</a:t>
            </a:r>
            <a:endParaRPr lang="fa-IR" sz="2100" kern="1200" dirty="0"/>
          </a:p>
        </p:txBody>
      </p:sp>
      <p:sp>
        <p:nvSpPr>
          <p:cNvPr id="13" name="Freeform 12"/>
          <p:cNvSpPr/>
          <p:nvPr/>
        </p:nvSpPr>
        <p:spPr>
          <a:xfrm rot="21600000">
            <a:off x="2739597" y="2666207"/>
            <a:ext cx="1813384" cy="1813384"/>
          </a:xfrm>
          <a:custGeom>
            <a:avLst/>
            <a:gdLst>
              <a:gd name="connsiteX0" fmla="*/ 0 w 1813383"/>
              <a:gd name="connsiteY0" fmla="*/ 1813383 h 1813383"/>
              <a:gd name="connsiteX1" fmla="*/ 531129 w 1813383"/>
              <a:gd name="connsiteY1" fmla="*/ 531128 h 1813383"/>
              <a:gd name="connsiteX2" fmla="*/ 1813386 w 1813383"/>
              <a:gd name="connsiteY2" fmla="*/ 2 h 1813383"/>
              <a:gd name="connsiteX3" fmla="*/ 1813383 w 1813383"/>
              <a:gd name="connsiteY3" fmla="*/ 1813383 h 1813383"/>
              <a:gd name="connsiteX4" fmla="*/ 0 w 1813383"/>
              <a:gd name="connsiteY4" fmla="*/ 1813383 h 1813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383" h="1813383">
                <a:moveTo>
                  <a:pt x="1813383" y="1813383"/>
                </a:moveTo>
                <a:cubicBezTo>
                  <a:pt x="1332444" y="1813382"/>
                  <a:pt x="871203" y="1622329"/>
                  <a:pt x="531128" y="1282254"/>
                </a:cubicBezTo>
                <a:cubicBezTo>
                  <a:pt x="191053" y="942178"/>
                  <a:pt x="1" y="480937"/>
                  <a:pt x="2" y="-3"/>
                </a:cubicBezTo>
                <a:cubicBezTo>
                  <a:pt x="604462" y="-2"/>
                  <a:pt x="1208923" y="-1"/>
                  <a:pt x="1813383" y="0"/>
                </a:cubicBezTo>
                <a:lnTo>
                  <a:pt x="1813383" y="181338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0479" tIns="149352" rIns="149351" bIns="680482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100" kern="1200" dirty="0" smtClean="0"/>
              <a:t>تعداد سهامدار</a:t>
            </a:r>
            <a:endParaRPr lang="fa-IR" sz="2100" kern="1200" dirty="0"/>
          </a:p>
        </p:txBody>
      </p:sp>
      <p:sp>
        <p:nvSpPr>
          <p:cNvPr id="14" name="Circular Arrow 13"/>
          <p:cNvSpPr/>
          <p:nvPr/>
        </p:nvSpPr>
        <p:spPr>
          <a:xfrm>
            <a:off x="4281810" y="2247412"/>
            <a:ext cx="626098" cy="544433"/>
          </a:xfrm>
          <a:prstGeom prst="circular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Circular Arrow 14"/>
          <p:cNvSpPr/>
          <p:nvPr/>
        </p:nvSpPr>
        <p:spPr>
          <a:xfrm rot="10800000">
            <a:off x="4281810" y="2456809"/>
            <a:ext cx="626098" cy="544433"/>
          </a:xfrm>
          <a:prstGeom prst="circular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معیاری برای ارزیابی عملکرد مدیر مالی در سالی معین</a:t>
            </a:r>
          </a:p>
        </p:txBody>
      </p:sp>
      <p:sp>
        <p:nvSpPr>
          <p:cNvPr id="6" name="Freeform 5"/>
          <p:cNvSpPr/>
          <p:nvPr/>
        </p:nvSpPr>
        <p:spPr>
          <a:xfrm>
            <a:off x="504296" y="106758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087" tIns="295086" rIns="295087" bIns="295086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سود عملیاتی بعد از کسر مالیات</a:t>
            </a:r>
            <a:endParaRPr lang="fa-IR" sz="2200" kern="1200" dirty="0"/>
          </a:p>
        </p:txBody>
      </p:sp>
      <p:sp>
        <p:nvSpPr>
          <p:cNvPr id="9" name="Freeform 8"/>
          <p:cNvSpPr/>
          <p:nvPr/>
        </p:nvSpPr>
        <p:spPr>
          <a:xfrm>
            <a:off x="2476610" y="1450660"/>
            <a:ext cx="1058030" cy="1058030"/>
          </a:xfrm>
          <a:custGeom>
            <a:avLst/>
            <a:gdLst>
              <a:gd name="connsiteX0" fmla="*/ 140242 w 1058030"/>
              <a:gd name="connsiteY0" fmla="*/ 404591 h 1058030"/>
              <a:gd name="connsiteX1" fmla="*/ 917788 w 1058030"/>
              <a:gd name="connsiteY1" fmla="*/ 404591 h 1058030"/>
              <a:gd name="connsiteX2" fmla="*/ 917788 w 1058030"/>
              <a:gd name="connsiteY2" fmla="*/ 653439 h 1058030"/>
              <a:gd name="connsiteX3" fmla="*/ 140242 w 1058030"/>
              <a:gd name="connsiteY3" fmla="*/ 653439 h 1058030"/>
              <a:gd name="connsiteX4" fmla="*/ 140242 w 1058030"/>
              <a:gd name="connsiteY4" fmla="*/ 404591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030" h="1058030">
                <a:moveTo>
                  <a:pt x="140242" y="404591"/>
                </a:moveTo>
                <a:lnTo>
                  <a:pt x="917788" y="404591"/>
                </a:lnTo>
                <a:lnTo>
                  <a:pt x="917788" y="653439"/>
                </a:lnTo>
                <a:lnTo>
                  <a:pt x="140242" y="653439"/>
                </a:lnTo>
                <a:lnTo>
                  <a:pt x="140242" y="40459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404591" rIns="140242" bIns="404591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800" kern="1200"/>
          </a:p>
        </p:txBody>
      </p:sp>
      <p:sp>
        <p:nvSpPr>
          <p:cNvPr id="10" name="Freeform 9"/>
          <p:cNvSpPr/>
          <p:nvPr/>
        </p:nvSpPr>
        <p:spPr>
          <a:xfrm>
            <a:off x="3682764" y="106758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087" tIns="295086" rIns="295087" bIns="295086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هزینۀ سرمایه بعد از مالیات</a:t>
            </a:r>
            <a:endParaRPr lang="fa-IR" sz="22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655079" y="1450660"/>
            <a:ext cx="1058030" cy="1058030"/>
          </a:xfrm>
          <a:custGeom>
            <a:avLst/>
            <a:gdLst>
              <a:gd name="connsiteX0" fmla="*/ 140242 w 1058030"/>
              <a:gd name="connsiteY0" fmla="*/ 217954 h 1058030"/>
              <a:gd name="connsiteX1" fmla="*/ 917788 w 1058030"/>
              <a:gd name="connsiteY1" fmla="*/ 217954 h 1058030"/>
              <a:gd name="connsiteX2" fmla="*/ 917788 w 1058030"/>
              <a:gd name="connsiteY2" fmla="*/ 466803 h 1058030"/>
              <a:gd name="connsiteX3" fmla="*/ 140242 w 1058030"/>
              <a:gd name="connsiteY3" fmla="*/ 466803 h 1058030"/>
              <a:gd name="connsiteX4" fmla="*/ 140242 w 1058030"/>
              <a:gd name="connsiteY4" fmla="*/ 217954 h 1058030"/>
              <a:gd name="connsiteX5" fmla="*/ 140242 w 1058030"/>
              <a:gd name="connsiteY5" fmla="*/ 591227 h 1058030"/>
              <a:gd name="connsiteX6" fmla="*/ 917788 w 1058030"/>
              <a:gd name="connsiteY6" fmla="*/ 591227 h 1058030"/>
              <a:gd name="connsiteX7" fmla="*/ 917788 w 1058030"/>
              <a:gd name="connsiteY7" fmla="*/ 840076 h 1058030"/>
              <a:gd name="connsiteX8" fmla="*/ 140242 w 1058030"/>
              <a:gd name="connsiteY8" fmla="*/ 840076 h 1058030"/>
              <a:gd name="connsiteX9" fmla="*/ 140242 w 1058030"/>
              <a:gd name="connsiteY9" fmla="*/ 591227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8030" h="1058030">
                <a:moveTo>
                  <a:pt x="140242" y="217954"/>
                </a:moveTo>
                <a:lnTo>
                  <a:pt x="917788" y="217954"/>
                </a:lnTo>
                <a:lnTo>
                  <a:pt x="917788" y="466803"/>
                </a:lnTo>
                <a:lnTo>
                  <a:pt x="140242" y="466803"/>
                </a:lnTo>
                <a:lnTo>
                  <a:pt x="140242" y="217954"/>
                </a:lnTo>
                <a:close/>
                <a:moveTo>
                  <a:pt x="140242" y="591227"/>
                </a:moveTo>
                <a:lnTo>
                  <a:pt x="917788" y="591227"/>
                </a:lnTo>
                <a:lnTo>
                  <a:pt x="917788" y="840076"/>
                </a:lnTo>
                <a:lnTo>
                  <a:pt x="140242" y="840076"/>
                </a:lnTo>
                <a:lnTo>
                  <a:pt x="140242" y="59122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217954" rIns="140242" bIns="21795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800" kern="1200"/>
          </a:p>
        </p:txBody>
      </p:sp>
      <p:sp>
        <p:nvSpPr>
          <p:cNvPr id="12" name="Freeform 11"/>
          <p:cNvSpPr/>
          <p:nvPr/>
        </p:nvSpPr>
        <p:spPr>
          <a:xfrm>
            <a:off x="6861233" y="106758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087" tIns="295086" rIns="295087" bIns="295086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ارزش افزودۀ اقتصادی</a:t>
            </a:r>
            <a:endParaRPr lang="fa-IR" sz="22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34776" y="2595410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007" tIns="290006" rIns="290007" bIns="290006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Times New Roman" pitchFamily="18" charset="0"/>
                <a:cs typeface="Times New Roman" pitchFamily="18" charset="0"/>
              </a:rPr>
              <a:t>EBIT(1-T)</a:t>
            </a:r>
            <a:endParaRPr lang="fa-IR" sz="18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507090" y="2939608"/>
            <a:ext cx="1058030" cy="1058030"/>
          </a:xfrm>
          <a:custGeom>
            <a:avLst/>
            <a:gdLst>
              <a:gd name="connsiteX0" fmla="*/ 140242 w 1058030"/>
              <a:gd name="connsiteY0" fmla="*/ 404591 h 1058030"/>
              <a:gd name="connsiteX1" fmla="*/ 917788 w 1058030"/>
              <a:gd name="connsiteY1" fmla="*/ 404591 h 1058030"/>
              <a:gd name="connsiteX2" fmla="*/ 917788 w 1058030"/>
              <a:gd name="connsiteY2" fmla="*/ 653439 h 1058030"/>
              <a:gd name="connsiteX3" fmla="*/ 140242 w 1058030"/>
              <a:gd name="connsiteY3" fmla="*/ 653439 h 1058030"/>
              <a:gd name="connsiteX4" fmla="*/ 140242 w 1058030"/>
              <a:gd name="connsiteY4" fmla="*/ 404591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030" h="1058030">
                <a:moveTo>
                  <a:pt x="140242" y="404591"/>
                </a:moveTo>
                <a:lnTo>
                  <a:pt x="917788" y="404591"/>
                </a:lnTo>
                <a:lnTo>
                  <a:pt x="917788" y="653439"/>
                </a:lnTo>
                <a:lnTo>
                  <a:pt x="140242" y="653439"/>
                </a:lnTo>
                <a:lnTo>
                  <a:pt x="140242" y="404591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-70000" extrusionH="1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404591" rIns="140242" bIns="404591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800" b="1" kern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713244" y="2556528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007" tIns="290006" rIns="290007" bIns="290006" numCol="1" spcCol="1270" anchor="ctr" anchorCtr="0">
            <a:noAutofit/>
          </a:bodyPr>
          <a:lstStyle/>
          <a:p>
            <a:pPr lvl="0" algn="ctr" defTabSz="777875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50" b="1" kern="1200" dirty="0" smtClean="0">
                <a:latin typeface="Times New Roman" pitchFamily="18" charset="0"/>
                <a:cs typeface="Times New Roman" pitchFamily="18" charset="0"/>
              </a:rPr>
              <a:t>WACC * OC</a:t>
            </a:r>
            <a:endParaRPr lang="fa-IR" sz="175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685559" y="2939608"/>
            <a:ext cx="1058030" cy="1058030"/>
          </a:xfrm>
          <a:custGeom>
            <a:avLst/>
            <a:gdLst>
              <a:gd name="connsiteX0" fmla="*/ 140242 w 1058030"/>
              <a:gd name="connsiteY0" fmla="*/ 217954 h 1058030"/>
              <a:gd name="connsiteX1" fmla="*/ 917788 w 1058030"/>
              <a:gd name="connsiteY1" fmla="*/ 217954 h 1058030"/>
              <a:gd name="connsiteX2" fmla="*/ 917788 w 1058030"/>
              <a:gd name="connsiteY2" fmla="*/ 466803 h 1058030"/>
              <a:gd name="connsiteX3" fmla="*/ 140242 w 1058030"/>
              <a:gd name="connsiteY3" fmla="*/ 466803 h 1058030"/>
              <a:gd name="connsiteX4" fmla="*/ 140242 w 1058030"/>
              <a:gd name="connsiteY4" fmla="*/ 217954 h 1058030"/>
              <a:gd name="connsiteX5" fmla="*/ 140242 w 1058030"/>
              <a:gd name="connsiteY5" fmla="*/ 591227 h 1058030"/>
              <a:gd name="connsiteX6" fmla="*/ 917788 w 1058030"/>
              <a:gd name="connsiteY6" fmla="*/ 591227 h 1058030"/>
              <a:gd name="connsiteX7" fmla="*/ 917788 w 1058030"/>
              <a:gd name="connsiteY7" fmla="*/ 840076 h 1058030"/>
              <a:gd name="connsiteX8" fmla="*/ 140242 w 1058030"/>
              <a:gd name="connsiteY8" fmla="*/ 840076 h 1058030"/>
              <a:gd name="connsiteX9" fmla="*/ 140242 w 1058030"/>
              <a:gd name="connsiteY9" fmla="*/ 591227 h 105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8030" h="1058030">
                <a:moveTo>
                  <a:pt x="140242" y="217954"/>
                </a:moveTo>
                <a:lnTo>
                  <a:pt x="917788" y="217954"/>
                </a:lnTo>
                <a:lnTo>
                  <a:pt x="917788" y="466803"/>
                </a:lnTo>
                <a:lnTo>
                  <a:pt x="140242" y="466803"/>
                </a:lnTo>
                <a:lnTo>
                  <a:pt x="140242" y="217954"/>
                </a:lnTo>
                <a:close/>
                <a:moveTo>
                  <a:pt x="140242" y="591227"/>
                </a:moveTo>
                <a:lnTo>
                  <a:pt x="917788" y="591227"/>
                </a:lnTo>
                <a:lnTo>
                  <a:pt x="917788" y="840076"/>
                </a:lnTo>
                <a:lnTo>
                  <a:pt x="140242" y="840076"/>
                </a:lnTo>
                <a:lnTo>
                  <a:pt x="140242" y="591227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-70000" extrusionH="1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42" tIns="217954" rIns="140242" bIns="217954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800" b="1" kern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891713" y="2556528"/>
            <a:ext cx="1824190" cy="1824190"/>
          </a:xfrm>
          <a:custGeom>
            <a:avLst/>
            <a:gdLst>
              <a:gd name="connsiteX0" fmla="*/ 0 w 1824190"/>
              <a:gd name="connsiteY0" fmla="*/ 912095 h 1824190"/>
              <a:gd name="connsiteX1" fmla="*/ 267147 w 1824190"/>
              <a:gd name="connsiteY1" fmla="*/ 267147 h 1824190"/>
              <a:gd name="connsiteX2" fmla="*/ 912096 w 1824190"/>
              <a:gd name="connsiteY2" fmla="*/ 1 h 1824190"/>
              <a:gd name="connsiteX3" fmla="*/ 1557044 w 1824190"/>
              <a:gd name="connsiteY3" fmla="*/ 267148 h 1824190"/>
              <a:gd name="connsiteX4" fmla="*/ 1824190 w 1824190"/>
              <a:gd name="connsiteY4" fmla="*/ 912097 h 1824190"/>
              <a:gd name="connsiteX5" fmla="*/ 1557043 w 1824190"/>
              <a:gd name="connsiteY5" fmla="*/ 1557046 h 1824190"/>
              <a:gd name="connsiteX6" fmla="*/ 912094 w 1824190"/>
              <a:gd name="connsiteY6" fmla="*/ 1824192 h 1824190"/>
              <a:gd name="connsiteX7" fmla="*/ 267145 w 1824190"/>
              <a:gd name="connsiteY7" fmla="*/ 1557045 h 1824190"/>
              <a:gd name="connsiteX8" fmla="*/ -1 w 1824190"/>
              <a:gd name="connsiteY8" fmla="*/ 912096 h 1824190"/>
              <a:gd name="connsiteX9" fmla="*/ 0 w 1824190"/>
              <a:gd name="connsiteY9" fmla="*/ 912095 h 18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190" h="1824190">
                <a:moveTo>
                  <a:pt x="0" y="912095"/>
                </a:moveTo>
                <a:cubicBezTo>
                  <a:pt x="0" y="670192"/>
                  <a:pt x="96096" y="438197"/>
                  <a:pt x="267147" y="267147"/>
                </a:cubicBezTo>
                <a:cubicBezTo>
                  <a:pt x="438198" y="96096"/>
                  <a:pt x="670193" y="1"/>
                  <a:pt x="912096" y="1"/>
                </a:cubicBezTo>
                <a:cubicBezTo>
                  <a:pt x="1153999" y="1"/>
                  <a:pt x="1385994" y="96097"/>
                  <a:pt x="1557044" y="267148"/>
                </a:cubicBezTo>
                <a:cubicBezTo>
                  <a:pt x="1728095" y="438199"/>
                  <a:pt x="1824190" y="670194"/>
                  <a:pt x="1824190" y="912097"/>
                </a:cubicBezTo>
                <a:cubicBezTo>
                  <a:pt x="1824190" y="1154000"/>
                  <a:pt x="1728094" y="1385995"/>
                  <a:pt x="1557043" y="1557046"/>
                </a:cubicBezTo>
                <a:cubicBezTo>
                  <a:pt x="1385992" y="1728097"/>
                  <a:pt x="1153997" y="1824192"/>
                  <a:pt x="912094" y="1824192"/>
                </a:cubicBezTo>
                <a:cubicBezTo>
                  <a:pt x="670191" y="1824192"/>
                  <a:pt x="438196" y="1728096"/>
                  <a:pt x="267145" y="1557045"/>
                </a:cubicBezTo>
                <a:cubicBezTo>
                  <a:pt x="96094" y="1385994"/>
                  <a:pt x="-1" y="1153999"/>
                  <a:pt x="-1" y="912096"/>
                </a:cubicBezTo>
                <a:lnTo>
                  <a:pt x="0" y="91209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007" tIns="290006" rIns="290007" bIns="290006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Times New Roman" pitchFamily="18" charset="0"/>
                <a:cs typeface="Times New Roman" pitchFamily="18" charset="0"/>
              </a:rPr>
              <a:t>EVA </a:t>
            </a:r>
            <a:endParaRPr lang="fa-IR" sz="1800" b="1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5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مهمترین فرآیندهای استراتژیک در شرکت‌های هلدینگ</a:t>
            </a:r>
            <a:endParaRPr lang="fa-IR" sz="25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352" y="826991"/>
            <a:ext cx="3931920" cy="4032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710948" y="59083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حل و فصل اختلافات</a:t>
            </a:r>
            <a:endParaRPr lang="en-US" sz="1600" kern="1200" dirty="0"/>
          </a:p>
        </p:txBody>
      </p:sp>
      <p:sp>
        <p:nvSpPr>
          <p:cNvPr id="23" name="Rectangle 22"/>
          <p:cNvSpPr/>
          <p:nvPr/>
        </p:nvSpPr>
        <p:spPr>
          <a:xfrm>
            <a:off x="514352" y="1552751"/>
            <a:ext cx="3931920" cy="4032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>
            <a:off x="710948" y="131659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برنامه‌ریزی ظرفیت توابع</a:t>
            </a:r>
            <a:endParaRPr lang="en-US" sz="1600" kern="1200" dirty="0"/>
          </a:p>
        </p:txBody>
      </p:sp>
      <p:sp>
        <p:nvSpPr>
          <p:cNvPr id="25" name="Rectangle 24"/>
          <p:cNvSpPr/>
          <p:nvPr/>
        </p:nvSpPr>
        <p:spPr>
          <a:xfrm>
            <a:off x="514352" y="2278511"/>
            <a:ext cx="3931920" cy="4032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25"/>
          <p:cNvSpPr/>
          <p:nvPr/>
        </p:nvSpPr>
        <p:spPr>
          <a:xfrm>
            <a:off x="710948" y="204235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مدیریت و تعدیل بحران</a:t>
            </a:r>
            <a:endParaRPr lang="en-US" sz="1600" kern="1200" dirty="0"/>
          </a:p>
        </p:txBody>
      </p:sp>
      <p:sp>
        <p:nvSpPr>
          <p:cNvPr id="27" name="Rectangle 26"/>
          <p:cNvSpPr/>
          <p:nvPr/>
        </p:nvSpPr>
        <p:spPr>
          <a:xfrm>
            <a:off x="514352" y="3004271"/>
            <a:ext cx="3931920" cy="4032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>
          <a:xfrm>
            <a:off x="710948" y="276811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توسعۀ صادرات توابع</a:t>
            </a:r>
            <a:endParaRPr lang="en-US" sz="1600" kern="1200" dirty="0"/>
          </a:p>
        </p:txBody>
      </p:sp>
      <p:sp>
        <p:nvSpPr>
          <p:cNvPr id="29" name="Rectangle 28"/>
          <p:cNvSpPr/>
          <p:nvPr/>
        </p:nvSpPr>
        <p:spPr>
          <a:xfrm>
            <a:off x="514352" y="3730032"/>
            <a:ext cx="3931920" cy="4032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eform 29"/>
          <p:cNvSpPr/>
          <p:nvPr/>
        </p:nvSpPr>
        <p:spPr>
          <a:xfrm>
            <a:off x="710948" y="349387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توسعۀ خلاقیت و نوآوری </a:t>
            </a:r>
            <a:endParaRPr lang="en-US" sz="1600" kern="1200" dirty="0"/>
          </a:p>
        </p:txBody>
      </p:sp>
      <p:sp>
        <p:nvSpPr>
          <p:cNvPr id="31" name="Rectangle 30"/>
          <p:cNvSpPr/>
          <p:nvPr/>
        </p:nvSpPr>
        <p:spPr>
          <a:xfrm>
            <a:off x="514352" y="4455792"/>
            <a:ext cx="3931920" cy="403200"/>
          </a:xfrm>
          <a:prstGeom prst="rect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Freeform 31"/>
          <p:cNvSpPr/>
          <p:nvPr/>
        </p:nvSpPr>
        <p:spPr>
          <a:xfrm>
            <a:off x="710948" y="4219632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مدیریت مالی</a:t>
            </a:r>
            <a:endParaRPr lang="en-US" sz="1600" kern="1200" dirty="0"/>
          </a:p>
        </p:txBody>
      </p:sp>
      <p:sp>
        <p:nvSpPr>
          <p:cNvPr id="8" name="Rectangle 7"/>
          <p:cNvSpPr/>
          <p:nvPr/>
        </p:nvSpPr>
        <p:spPr>
          <a:xfrm>
            <a:off x="4755360" y="826991"/>
            <a:ext cx="3931920" cy="4032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4951956" y="59083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مدیریت سبد محصول-خدمت</a:t>
            </a:r>
            <a:endParaRPr lang="fa-IR" sz="1600" kern="1200" dirty="0"/>
          </a:p>
        </p:txBody>
      </p:sp>
      <p:sp>
        <p:nvSpPr>
          <p:cNvPr id="10" name="Rectangle 9"/>
          <p:cNvSpPr/>
          <p:nvPr/>
        </p:nvSpPr>
        <p:spPr>
          <a:xfrm>
            <a:off x="4755360" y="1552751"/>
            <a:ext cx="3931920" cy="4032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4951956" y="131659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رونق‌دهی نشان تجاری</a:t>
            </a:r>
            <a:endParaRPr lang="en-US" sz="1600" kern="1200" dirty="0"/>
          </a:p>
        </p:txBody>
      </p:sp>
      <p:sp>
        <p:nvSpPr>
          <p:cNvPr id="12" name="Rectangle 11"/>
          <p:cNvSpPr/>
          <p:nvPr/>
        </p:nvSpPr>
        <p:spPr>
          <a:xfrm>
            <a:off x="4755360" y="2278511"/>
            <a:ext cx="3931920" cy="4032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4951956" y="204235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ارزیابی عملکرد توابع</a:t>
            </a:r>
            <a:endParaRPr lang="fa-IR" sz="1600" kern="1200" dirty="0"/>
          </a:p>
        </p:txBody>
      </p:sp>
      <p:sp>
        <p:nvSpPr>
          <p:cNvPr id="14" name="Rectangle 13"/>
          <p:cNvSpPr/>
          <p:nvPr/>
        </p:nvSpPr>
        <p:spPr>
          <a:xfrm>
            <a:off x="4755360" y="3004271"/>
            <a:ext cx="3931920" cy="4032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951956" y="276811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ارایۀ خدمات مشترک به توابع</a:t>
            </a:r>
            <a:endParaRPr lang="en-US" sz="1600" kern="1200" dirty="0"/>
          </a:p>
        </p:txBody>
      </p:sp>
      <p:sp>
        <p:nvSpPr>
          <p:cNvPr id="16" name="Rectangle 15"/>
          <p:cNvSpPr/>
          <p:nvPr/>
        </p:nvSpPr>
        <p:spPr>
          <a:xfrm>
            <a:off x="4755360" y="3730032"/>
            <a:ext cx="3931920" cy="4032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4951956" y="3493871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گرفتن پروژه‌های مشترک </a:t>
            </a:r>
            <a:endParaRPr lang="en-US" sz="1600" kern="1200" dirty="0"/>
          </a:p>
        </p:txBody>
      </p:sp>
      <p:sp>
        <p:nvSpPr>
          <p:cNvPr id="18" name="Rectangle 17"/>
          <p:cNvSpPr/>
          <p:nvPr/>
        </p:nvSpPr>
        <p:spPr>
          <a:xfrm>
            <a:off x="4755360" y="4455792"/>
            <a:ext cx="3931920" cy="40320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4951956" y="4219632"/>
            <a:ext cx="2752344" cy="472320"/>
          </a:xfrm>
          <a:custGeom>
            <a:avLst/>
            <a:gdLst>
              <a:gd name="connsiteX0" fmla="*/ 0 w 2752344"/>
              <a:gd name="connsiteY0" fmla="*/ 78722 h 472320"/>
              <a:gd name="connsiteX1" fmla="*/ 23057 w 2752344"/>
              <a:gd name="connsiteY1" fmla="*/ 23057 h 472320"/>
              <a:gd name="connsiteX2" fmla="*/ 78722 w 2752344"/>
              <a:gd name="connsiteY2" fmla="*/ 0 h 472320"/>
              <a:gd name="connsiteX3" fmla="*/ 2673622 w 2752344"/>
              <a:gd name="connsiteY3" fmla="*/ 0 h 472320"/>
              <a:gd name="connsiteX4" fmla="*/ 2729287 w 2752344"/>
              <a:gd name="connsiteY4" fmla="*/ 23057 h 472320"/>
              <a:gd name="connsiteX5" fmla="*/ 2752344 w 2752344"/>
              <a:gd name="connsiteY5" fmla="*/ 78722 h 472320"/>
              <a:gd name="connsiteX6" fmla="*/ 2752344 w 2752344"/>
              <a:gd name="connsiteY6" fmla="*/ 393598 h 472320"/>
              <a:gd name="connsiteX7" fmla="*/ 2729287 w 2752344"/>
              <a:gd name="connsiteY7" fmla="*/ 449263 h 472320"/>
              <a:gd name="connsiteX8" fmla="*/ 2673622 w 2752344"/>
              <a:gd name="connsiteY8" fmla="*/ 472320 h 472320"/>
              <a:gd name="connsiteX9" fmla="*/ 78722 w 2752344"/>
              <a:gd name="connsiteY9" fmla="*/ 472320 h 472320"/>
              <a:gd name="connsiteX10" fmla="*/ 23057 w 2752344"/>
              <a:gd name="connsiteY10" fmla="*/ 449263 h 472320"/>
              <a:gd name="connsiteX11" fmla="*/ 0 w 2752344"/>
              <a:gd name="connsiteY11" fmla="*/ 393598 h 472320"/>
              <a:gd name="connsiteX12" fmla="*/ 0 w 2752344"/>
              <a:gd name="connsiteY12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2344" h="472320">
                <a:moveTo>
                  <a:pt x="0" y="78722"/>
                </a:moveTo>
                <a:cubicBezTo>
                  <a:pt x="0" y="57844"/>
                  <a:pt x="8294" y="37820"/>
                  <a:pt x="23057" y="23057"/>
                </a:cubicBezTo>
                <a:cubicBezTo>
                  <a:pt x="37820" y="8294"/>
                  <a:pt x="57844" y="0"/>
                  <a:pt x="78722" y="0"/>
                </a:cubicBezTo>
                <a:lnTo>
                  <a:pt x="2673622" y="0"/>
                </a:lnTo>
                <a:cubicBezTo>
                  <a:pt x="2694500" y="0"/>
                  <a:pt x="2714524" y="8294"/>
                  <a:pt x="2729287" y="23057"/>
                </a:cubicBezTo>
                <a:cubicBezTo>
                  <a:pt x="2744050" y="37820"/>
                  <a:pt x="2752344" y="57844"/>
                  <a:pt x="2752344" y="78722"/>
                </a:cubicBezTo>
                <a:lnTo>
                  <a:pt x="2752344" y="393598"/>
                </a:lnTo>
                <a:cubicBezTo>
                  <a:pt x="2752344" y="414476"/>
                  <a:pt x="2744050" y="434500"/>
                  <a:pt x="2729287" y="449263"/>
                </a:cubicBezTo>
                <a:cubicBezTo>
                  <a:pt x="2714524" y="464026"/>
                  <a:pt x="2694500" y="472320"/>
                  <a:pt x="2673622" y="472320"/>
                </a:cubicBezTo>
                <a:lnTo>
                  <a:pt x="78722" y="472320"/>
                </a:lnTo>
                <a:cubicBezTo>
                  <a:pt x="57844" y="472320"/>
                  <a:pt x="37820" y="464026"/>
                  <a:pt x="23057" y="449263"/>
                </a:cubicBezTo>
                <a:cubicBezTo>
                  <a:pt x="8294" y="434500"/>
                  <a:pt x="0" y="414476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89" tIns="23057" rIns="127089" bIns="23057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/>
              <a:t>پشتیبانی مذاکرات</a:t>
            </a:r>
            <a:endParaRPr lang="fa-IR" sz="1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سیاست سود تقسیمی در شرکت مادر</a:t>
            </a:r>
            <a:endParaRPr lang="fa-IR" dirty="0"/>
          </a:p>
        </p:txBody>
      </p:sp>
      <p:sp>
        <p:nvSpPr>
          <p:cNvPr id="5" name="Freeform 4"/>
          <p:cNvSpPr/>
          <p:nvPr/>
        </p:nvSpPr>
        <p:spPr>
          <a:xfrm>
            <a:off x="502920" y="3965380"/>
            <a:ext cx="8183880" cy="751500"/>
          </a:xfrm>
          <a:custGeom>
            <a:avLst/>
            <a:gdLst>
              <a:gd name="connsiteX0" fmla="*/ 0 w 8183880"/>
              <a:gd name="connsiteY0" fmla="*/ 0 h 751500"/>
              <a:gd name="connsiteX1" fmla="*/ 8183880 w 8183880"/>
              <a:gd name="connsiteY1" fmla="*/ 0 h 751500"/>
              <a:gd name="connsiteX2" fmla="*/ 8183880 w 8183880"/>
              <a:gd name="connsiteY2" fmla="*/ 751500 h 751500"/>
              <a:gd name="connsiteX3" fmla="*/ 0 w 8183880"/>
              <a:gd name="connsiteY3" fmla="*/ 751500 h 751500"/>
              <a:gd name="connsiteX4" fmla="*/ 0 w 8183880"/>
              <a:gd name="connsiteY4" fmla="*/ 0 h 75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751500">
                <a:moveTo>
                  <a:pt x="0" y="0"/>
                </a:moveTo>
                <a:lnTo>
                  <a:pt x="8183880" y="0"/>
                </a:lnTo>
                <a:lnTo>
                  <a:pt x="8183880" y="751500"/>
                </a:lnTo>
                <a:lnTo>
                  <a:pt x="0" y="7515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35128" rIns="135128" bIns="135128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سود انباشته جهت تقویت و تحکیم شایستگی‌های محوری استفاده می‌شود.</a:t>
            </a:r>
            <a:endParaRPr lang="en-US" sz="1900" kern="1200" dirty="0"/>
          </a:p>
        </p:txBody>
      </p:sp>
      <p:sp>
        <p:nvSpPr>
          <p:cNvPr id="6" name="Freeform 5"/>
          <p:cNvSpPr/>
          <p:nvPr/>
        </p:nvSpPr>
        <p:spPr>
          <a:xfrm rot="21600000">
            <a:off x="502920" y="2820844"/>
            <a:ext cx="8183880" cy="1155808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35129" rIns="135128" bIns="539926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مالیات در این میان نقش مهمی ایفا می‌کند.</a:t>
            </a:r>
            <a:endParaRPr lang="fa-IR" sz="1900" kern="1200" dirty="0"/>
          </a:p>
        </p:txBody>
      </p:sp>
      <p:sp>
        <p:nvSpPr>
          <p:cNvPr id="7" name="Freeform 6"/>
          <p:cNvSpPr/>
          <p:nvPr/>
        </p:nvSpPr>
        <p:spPr>
          <a:xfrm rot="21600000">
            <a:off x="502920" y="1676309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7" tIns="135129" rIns="135128" bIns="539927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در عمل شرکت‌های مادر به‌نسبت سود ناچیزی تقسیم می‌کنند.</a:t>
            </a:r>
            <a:endParaRPr lang="en-US" sz="1900" kern="1200" dirty="0"/>
          </a:p>
        </p:txBody>
      </p:sp>
      <p:sp>
        <p:nvSpPr>
          <p:cNvPr id="9" name="Freeform 8"/>
          <p:cNvSpPr/>
          <p:nvPr/>
        </p:nvSpPr>
        <p:spPr>
          <a:xfrm rot="21600000">
            <a:off x="502920" y="531774"/>
            <a:ext cx="8183880" cy="1155809"/>
          </a:xfrm>
          <a:custGeom>
            <a:avLst/>
            <a:gdLst>
              <a:gd name="connsiteX0" fmla="*/ 0 w 8183880"/>
              <a:gd name="connsiteY0" fmla="*/ 404798 h 1155807"/>
              <a:gd name="connsiteX1" fmla="*/ 3947464 w 8183880"/>
              <a:gd name="connsiteY1" fmla="*/ 404798 h 1155807"/>
              <a:gd name="connsiteX2" fmla="*/ 3947464 w 8183880"/>
              <a:gd name="connsiteY2" fmla="*/ 288952 h 1155807"/>
              <a:gd name="connsiteX3" fmla="*/ 3802988 w 8183880"/>
              <a:gd name="connsiteY3" fmla="*/ 288952 h 1155807"/>
              <a:gd name="connsiteX4" fmla="*/ 4091940 w 8183880"/>
              <a:gd name="connsiteY4" fmla="*/ 0 h 1155807"/>
              <a:gd name="connsiteX5" fmla="*/ 4380892 w 8183880"/>
              <a:gd name="connsiteY5" fmla="*/ 288952 h 1155807"/>
              <a:gd name="connsiteX6" fmla="*/ 4236416 w 8183880"/>
              <a:gd name="connsiteY6" fmla="*/ 288952 h 1155807"/>
              <a:gd name="connsiteX7" fmla="*/ 4236416 w 8183880"/>
              <a:gd name="connsiteY7" fmla="*/ 404798 h 1155807"/>
              <a:gd name="connsiteX8" fmla="*/ 8183880 w 8183880"/>
              <a:gd name="connsiteY8" fmla="*/ 404798 h 1155807"/>
              <a:gd name="connsiteX9" fmla="*/ 8183880 w 8183880"/>
              <a:gd name="connsiteY9" fmla="*/ 1155807 h 1155807"/>
              <a:gd name="connsiteX10" fmla="*/ 0 w 8183880"/>
              <a:gd name="connsiteY10" fmla="*/ 1155807 h 1155807"/>
              <a:gd name="connsiteX11" fmla="*/ 0 w 8183880"/>
              <a:gd name="connsiteY11" fmla="*/ 404798 h 115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880" h="1155807">
                <a:moveTo>
                  <a:pt x="8183880" y="751009"/>
                </a:moveTo>
                <a:lnTo>
                  <a:pt x="4236416" y="751009"/>
                </a:lnTo>
                <a:lnTo>
                  <a:pt x="4236416" y="866855"/>
                </a:lnTo>
                <a:lnTo>
                  <a:pt x="4380892" y="866855"/>
                </a:lnTo>
                <a:lnTo>
                  <a:pt x="4091940" y="1155806"/>
                </a:lnTo>
                <a:lnTo>
                  <a:pt x="3802988" y="866855"/>
                </a:lnTo>
                <a:lnTo>
                  <a:pt x="3947464" y="866855"/>
                </a:lnTo>
                <a:lnTo>
                  <a:pt x="3947464" y="751009"/>
                </a:lnTo>
                <a:lnTo>
                  <a:pt x="0" y="751009"/>
                </a:lnTo>
                <a:lnTo>
                  <a:pt x="0" y="1"/>
                </a:lnTo>
                <a:lnTo>
                  <a:pt x="8183880" y="1"/>
                </a:lnTo>
                <a:lnTo>
                  <a:pt x="8183880" y="751009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7" tIns="135128" rIns="135128" bIns="539927" numCol="1" spcCol="1270" anchor="ctr" anchorCtr="0">
            <a:noAutofit/>
          </a:bodyPr>
          <a:lstStyle/>
          <a:p>
            <a:pPr lvl="0" algn="ctr" defTabSz="8445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900" kern="1200" dirty="0" smtClean="0"/>
              <a:t>به لحاظ نظری شرکت مادر شبیه دیگر شرکت‌هاست.</a:t>
            </a:r>
            <a:endParaRPr lang="en-US" sz="19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قیمت انتقالی میان توابع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rgbClr val="00B0F0"/>
                </a:solidFill>
              </a:rPr>
              <a:t>راه‌حل</a:t>
            </a:r>
            <a:endParaRPr lang="en-US" dirty="0" smtClean="0">
              <a:ln/>
              <a:solidFill>
                <a:srgbClr val="00B0F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rgbClr val="00B0F0"/>
                </a:solidFill>
              </a:rPr>
              <a:t>مسأله</a:t>
            </a:r>
            <a:endParaRPr lang="fa-IR" dirty="0">
              <a:ln/>
              <a:solidFill>
                <a:srgbClr val="00B0F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607224" y="1447800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652169" y="1882467"/>
            <a:ext cx="3538728" cy="2247092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045360" y="2256000"/>
            <a:ext cx="3538728" cy="2247092"/>
          </a:xfrm>
          <a:custGeom>
            <a:avLst/>
            <a:gdLst>
              <a:gd name="connsiteX0" fmla="*/ 0 w 3538728"/>
              <a:gd name="connsiteY0" fmla="*/ 224709 h 2247092"/>
              <a:gd name="connsiteX1" fmla="*/ 65816 w 3538728"/>
              <a:gd name="connsiteY1" fmla="*/ 65816 h 2247092"/>
              <a:gd name="connsiteX2" fmla="*/ 224709 w 3538728"/>
              <a:gd name="connsiteY2" fmla="*/ 0 h 2247092"/>
              <a:gd name="connsiteX3" fmla="*/ 3314019 w 3538728"/>
              <a:gd name="connsiteY3" fmla="*/ 0 h 2247092"/>
              <a:gd name="connsiteX4" fmla="*/ 3472912 w 3538728"/>
              <a:gd name="connsiteY4" fmla="*/ 65816 h 2247092"/>
              <a:gd name="connsiteX5" fmla="*/ 3538728 w 3538728"/>
              <a:gd name="connsiteY5" fmla="*/ 224709 h 2247092"/>
              <a:gd name="connsiteX6" fmla="*/ 3538728 w 3538728"/>
              <a:gd name="connsiteY6" fmla="*/ 2022383 h 2247092"/>
              <a:gd name="connsiteX7" fmla="*/ 3472912 w 3538728"/>
              <a:gd name="connsiteY7" fmla="*/ 2181276 h 2247092"/>
              <a:gd name="connsiteX8" fmla="*/ 3314019 w 3538728"/>
              <a:gd name="connsiteY8" fmla="*/ 2247092 h 2247092"/>
              <a:gd name="connsiteX9" fmla="*/ 224709 w 3538728"/>
              <a:gd name="connsiteY9" fmla="*/ 2247092 h 2247092"/>
              <a:gd name="connsiteX10" fmla="*/ 65816 w 3538728"/>
              <a:gd name="connsiteY10" fmla="*/ 2181276 h 2247092"/>
              <a:gd name="connsiteX11" fmla="*/ 0 w 3538728"/>
              <a:gd name="connsiteY11" fmla="*/ 2022383 h 2247092"/>
              <a:gd name="connsiteX12" fmla="*/ 0 w 3538728"/>
              <a:gd name="connsiteY12" fmla="*/ 224709 h 224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8728" h="2247092">
                <a:moveTo>
                  <a:pt x="0" y="224709"/>
                </a:moveTo>
                <a:cubicBezTo>
                  <a:pt x="0" y="165112"/>
                  <a:pt x="23675" y="107957"/>
                  <a:pt x="65816" y="65816"/>
                </a:cubicBezTo>
                <a:cubicBezTo>
                  <a:pt x="107957" y="23675"/>
                  <a:pt x="165113" y="0"/>
                  <a:pt x="224709" y="0"/>
                </a:cubicBezTo>
                <a:lnTo>
                  <a:pt x="3314019" y="0"/>
                </a:lnTo>
                <a:cubicBezTo>
                  <a:pt x="3373616" y="0"/>
                  <a:pt x="3430771" y="23675"/>
                  <a:pt x="3472912" y="65816"/>
                </a:cubicBezTo>
                <a:cubicBezTo>
                  <a:pt x="3515053" y="107957"/>
                  <a:pt x="3538728" y="165113"/>
                  <a:pt x="3538728" y="224709"/>
                </a:cubicBezTo>
                <a:lnTo>
                  <a:pt x="3538728" y="2022383"/>
                </a:lnTo>
                <a:cubicBezTo>
                  <a:pt x="3538728" y="2081980"/>
                  <a:pt x="3515053" y="2139135"/>
                  <a:pt x="3472912" y="2181276"/>
                </a:cubicBezTo>
                <a:cubicBezTo>
                  <a:pt x="3430771" y="2223417"/>
                  <a:pt x="3373615" y="2247092"/>
                  <a:pt x="3314019" y="2247092"/>
                </a:cubicBezTo>
                <a:lnTo>
                  <a:pt x="224709" y="2247092"/>
                </a:lnTo>
                <a:cubicBezTo>
                  <a:pt x="165112" y="2247092"/>
                  <a:pt x="107957" y="2223417"/>
                  <a:pt x="65816" y="2181276"/>
                </a:cubicBezTo>
                <a:cubicBezTo>
                  <a:pt x="23675" y="2139135"/>
                  <a:pt x="0" y="2081979"/>
                  <a:pt x="0" y="2022383"/>
                </a:cubicBezTo>
                <a:lnTo>
                  <a:pt x="0" y="22470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975" tIns="202975" rIns="202975" bIns="202975" numCol="1" spcCol="1270" anchor="ctr" anchorCtr="0">
            <a:noAutofit/>
          </a:bodyPr>
          <a:lstStyle/>
          <a:p>
            <a:pPr lvl="0" algn="justLow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0" lang="fa-IR" sz="3600" b="1" kern="1200" dirty="0" smtClean="0">
                <a:solidFill>
                  <a:srgbClr val="00B0F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B Zar" pitchFamily="2" charset="-78"/>
              </a:rPr>
              <a:t>سود یک تابعه معادل زیان دیگری است</a:t>
            </a:r>
            <a:r>
              <a:rPr lang="fa-IR" sz="3600" kern="1200" dirty="0" smtClean="0">
                <a:solidFill>
                  <a:srgbClr val="00B0F0"/>
                </a:solidFill>
                <a:cs typeface="B Zar" pitchFamily="2" charset="-78"/>
              </a:rPr>
              <a:t>.</a:t>
            </a:r>
            <a:endParaRPr lang="fa-IR" sz="3600" kern="1200" dirty="0">
              <a:solidFill>
                <a:srgbClr val="00B0F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مدیریت ریسک گستردۀ بنگاه اقتصادی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chemeClr val="accent3"/>
                </a:solidFill>
              </a:rPr>
              <a:t>شناسایی شرکت</a:t>
            </a:r>
            <a:endParaRPr lang="fa-IR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chemeClr val="accent3"/>
                </a:solidFill>
              </a:rPr>
              <a:t>شناسایی ریسک‌ها</a:t>
            </a:r>
            <a:endParaRPr lang="en-US" dirty="0">
              <a:ln/>
              <a:solidFill>
                <a:schemeClr val="accent3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7224" y="1483994"/>
            <a:ext cx="3931920" cy="3417571"/>
            <a:chOff x="607224" y="1483994"/>
            <a:chExt cx="3931920" cy="3417571"/>
          </a:xfrm>
        </p:grpSpPr>
        <p:sp>
          <p:nvSpPr>
            <p:cNvPr id="18" name="Freeform 17"/>
            <p:cNvSpPr/>
            <p:nvPr/>
          </p:nvSpPr>
          <p:spPr>
            <a:xfrm>
              <a:off x="607224" y="1483994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algn="ctr"/>
              <a:r>
                <a:rPr lang="fa-IR" sz="2800" dirty="0" smtClean="0"/>
                <a:t>درجۀ ریسک پذیری</a:t>
              </a:r>
              <a:endParaRPr lang="en-US" sz="28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07224" y="2182484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600" kern="1200" dirty="0" smtClean="0"/>
                <a:t>مأموریت</a:t>
              </a:r>
              <a:endParaRPr lang="en-US" sz="26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7224" y="2880974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algn="ctr"/>
              <a:r>
                <a:rPr lang="fa-IR" sz="2800" dirty="0" smtClean="0"/>
                <a:t>استراتژی‌ها</a:t>
              </a:r>
              <a:endParaRPr lang="en-US" sz="28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07224" y="3579465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600" kern="1200" dirty="0" smtClean="0"/>
                <a:t>انتظارات سهامداران</a:t>
              </a:r>
              <a:endParaRPr lang="en-US" sz="26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07224" y="4277955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600" kern="1200" dirty="0" smtClean="0"/>
                <a:t>حاکمیت شرکتی</a:t>
              </a:r>
              <a:endParaRPr lang="en-US" sz="26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52169" y="1483994"/>
            <a:ext cx="3931920" cy="3417571"/>
            <a:chOff x="4652169" y="1483994"/>
            <a:chExt cx="3931920" cy="3417571"/>
          </a:xfrm>
        </p:grpSpPr>
        <p:sp>
          <p:nvSpPr>
            <p:cNvPr id="12" name="Freeform 11"/>
            <p:cNvSpPr/>
            <p:nvPr/>
          </p:nvSpPr>
          <p:spPr>
            <a:xfrm>
              <a:off x="4652169" y="1483994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600" kern="1200" dirty="0" smtClean="0"/>
                <a:t>ریسک‌ مالی</a:t>
              </a:r>
              <a:endParaRPr lang="en-US" sz="26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52169" y="2182484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600" kern="1200" dirty="0" smtClean="0"/>
                <a:t>ریسک‌ عملیاتی</a:t>
              </a:r>
              <a:endParaRPr lang="en-US" sz="26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52169" y="2880974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600" kern="1200" dirty="0" smtClean="0"/>
                <a:t>ریسک استراتژیک</a:t>
              </a:r>
              <a:endParaRPr lang="en-US" sz="26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652169" y="3579465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600" kern="1200" dirty="0" smtClean="0"/>
                <a:t>ریسک سیاسی</a:t>
              </a:r>
              <a:endParaRPr lang="fa-IR" sz="26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652169" y="4277955"/>
              <a:ext cx="3931920" cy="623610"/>
            </a:xfrm>
            <a:custGeom>
              <a:avLst/>
              <a:gdLst>
                <a:gd name="connsiteX0" fmla="*/ 0 w 3931920"/>
                <a:gd name="connsiteY0" fmla="*/ 103937 h 623610"/>
                <a:gd name="connsiteX1" fmla="*/ 30443 w 3931920"/>
                <a:gd name="connsiteY1" fmla="*/ 30442 h 623610"/>
                <a:gd name="connsiteX2" fmla="*/ 103938 w 3931920"/>
                <a:gd name="connsiteY2" fmla="*/ 0 h 623610"/>
                <a:gd name="connsiteX3" fmla="*/ 3827983 w 3931920"/>
                <a:gd name="connsiteY3" fmla="*/ 0 h 623610"/>
                <a:gd name="connsiteX4" fmla="*/ 3901478 w 3931920"/>
                <a:gd name="connsiteY4" fmla="*/ 30443 h 623610"/>
                <a:gd name="connsiteX5" fmla="*/ 3931920 w 3931920"/>
                <a:gd name="connsiteY5" fmla="*/ 103938 h 623610"/>
                <a:gd name="connsiteX6" fmla="*/ 3931920 w 3931920"/>
                <a:gd name="connsiteY6" fmla="*/ 519673 h 623610"/>
                <a:gd name="connsiteX7" fmla="*/ 3901478 w 3931920"/>
                <a:gd name="connsiteY7" fmla="*/ 593168 h 623610"/>
                <a:gd name="connsiteX8" fmla="*/ 3827983 w 3931920"/>
                <a:gd name="connsiteY8" fmla="*/ 623610 h 623610"/>
                <a:gd name="connsiteX9" fmla="*/ 103937 w 3931920"/>
                <a:gd name="connsiteY9" fmla="*/ 623610 h 623610"/>
                <a:gd name="connsiteX10" fmla="*/ 30442 w 3931920"/>
                <a:gd name="connsiteY10" fmla="*/ 593167 h 623610"/>
                <a:gd name="connsiteX11" fmla="*/ 0 w 3931920"/>
                <a:gd name="connsiteY11" fmla="*/ 519672 h 623610"/>
                <a:gd name="connsiteX12" fmla="*/ 0 w 3931920"/>
                <a:gd name="connsiteY12" fmla="*/ 103937 h 62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1920" h="623610">
                  <a:moveTo>
                    <a:pt x="0" y="103937"/>
                  </a:moveTo>
                  <a:cubicBezTo>
                    <a:pt x="0" y="76371"/>
                    <a:pt x="10951" y="49934"/>
                    <a:pt x="30443" y="30442"/>
                  </a:cubicBezTo>
                  <a:cubicBezTo>
                    <a:pt x="49935" y="10950"/>
                    <a:pt x="76372" y="0"/>
                    <a:pt x="103938" y="0"/>
                  </a:cubicBezTo>
                  <a:lnTo>
                    <a:pt x="3827983" y="0"/>
                  </a:lnTo>
                  <a:cubicBezTo>
                    <a:pt x="3855549" y="0"/>
                    <a:pt x="3881986" y="10951"/>
                    <a:pt x="3901478" y="30443"/>
                  </a:cubicBezTo>
                  <a:cubicBezTo>
                    <a:pt x="3920970" y="49935"/>
                    <a:pt x="3931920" y="76372"/>
                    <a:pt x="3931920" y="103938"/>
                  </a:cubicBezTo>
                  <a:lnTo>
                    <a:pt x="3931920" y="519673"/>
                  </a:lnTo>
                  <a:cubicBezTo>
                    <a:pt x="3931920" y="547239"/>
                    <a:pt x="3920970" y="573676"/>
                    <a:pt x="3901478" y="593168"/>
                  </a:cubicBezTo>
                  <a:cubicBezTo>
                    <a:pt x="3881986" y="612660"/>
                    <a:pt x="3855549" y="623610"/>
                    <a:pt x="3827983" y="623610"/>
                  </a:cubicBezTo>
                  <a:lnTo>
                    <a:pt x="103937" y="623610"/>
                  </a:lnTo>
                  <a:cubicBezTo>
                    <a:pt x="76371" y="623610"/>
                    <a:pt x="49934" y="612659"/>
                    <a:pt x="30442" y="593167"/>
                  </a:cubicBezTo>
                  <a:cubicBezTo>
                    <a:pt x="10950" y="573675"/>
                    <a:pt x="0" y="547238"/>
                    <a:pt x="0" y="519672"/>
                  </a:cubicBezTo>
                  <a:lnTo>
                    <a:pt x="0" y="10393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02" tIns="129502" rIns="129502" bIns="129502" numCol="1" spcCol="1270" anchor="ctr" anchorCtr="0">
              <a:noAutofit/>
            </a:bodyPr>
            <a:lstStyle/>
            <a:p>
              <a:pPr lvl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600" kern="1200" dirty="0" smtClean="0"/>
                <a:t>ریسک حاکمیت</a:t>
              </a:r>
              <a:endParaRPr lang="en-US" sz="2600" kern="1200" dirty="0"/>
            </a:p>
          </p:txBody>
        </p:sp>
      </p:grpSp>
      <p:sp>
        <p:nvSpPr>
          <p:cNvPr id="9" name="Oval 8"/>
          <p:cNvSpPr/>
          <p:nvPr/>
        </p:nvSpPr>
        <p:spPr>
          <a:xfrm>
            <a:off x="3886200" y="2667000"/>
            <a:ext cx="3657600" cy="1981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Mitra" pitchFamily="2" charset="-78"/>
              </a:rPr>
              <a:t>ارزیابی و کنترل ریسک‌ها</a:t>
            </a:r>
            <a:endParaRPr lang="en-US" sz="2800" dirty="0" smtClean="0">
              <a:cs typeface="B Mitra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05000" y="3505200"/>
            <a:ext cx="3657600" cy="1981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Mitra" pitchFamily="2" charset="-78"/>
              </a:rPr>
              <a:t>افزایش ظرفیت خلق ارزش در سازمان</a:t>
            </a:r>
            <a:endParaRPr lang="fa-IR" sz="28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92D050"/>
                </a:solidFill>
              </a:rPr>
              <a:t>با تشکر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تاریخچه در ایالات متحده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971171" y="667360"/>
            <a:ext cx="3713436" cy="1079707"/>
          </a:xfrm>
          <a:custGeom>
            <a:avLst/>
            <a:gdLst>
              <a:gd name="connsiteX0" fmla="*/ 179955 w 1079706"/>
              <a:gd name="connsiteY0" fmla="*/ 0 h 3713435"/>
              <a:gd name="connsiteX1" fmla="*/ 899751 w 1079706"/>
              <a:gd name="connsiteY1" fmla="*/ 0 h 3713435"/>
              <a:gd name="connsiteX2" fmla="*/ 1026998 w 1079706"/>
              <a:gd name="connsiteY2" fmla="*/ 52708 h 3713435"/>
              <a:gd name="connsiteX3" fmla="*/ 1079705 w 1079706"/>
              <a:gd name="connsiteY3" fmla="*/ 179956 h 3713435"/>
              <a:gd name="connsiteX4" fmla="*/ 1079706 w 1079706"/>
              <a:gd name="connsiteY4" fmla="*/ 3713435 h 3713435"/>
              <a:gd name="connsiteX5" fmla="*/ 1079706 w 1079706"/>
              <a:gd name="connsiteY5" fmla="*/ 3713435 h 3713435"/>
              <a:gd name="connsiteX6" fmla="*/ 1079706 w 1079706"/>
              <a:gd name="connsiteY6" fmla="*/ 3713435 h 3713435"/>
              <a:gd name="connsiteX7" fmla="*/ 0 w 1079706"/>
              <a:gd name="connsiteY7" fmla="*/ 3713435 h 3713435"/>
              <a:gd name="connsiteX8" fmla="*/ 0 w 1079706"/>
              <a:gd name="connsiteY8" fmla="*/ 3713435 h 3713435"/>
              <a:gd name="connsiteX9" fmla="*/ 0 w 1079706"/>
              <a:gd name="connsiteY9" fmla="*/ 3713435 h 3713435"/>
              <a:gd name="connsiteX10" fmla="*/ 0 w 1079706"/>
              <a:gd name="connsiteY10" fmla="*/ 179955 h 3713435"/>
              <a:gd name="connsiteX11" fmla="*/ 52708 w 1079706"/>
              <a:gd name="connsiteY11" fmla="*/ 52708 h 3713435"/>
              <a:gd name="connsiteX12" fmla="*/ 179956 w 1079706"/>
              <a:gd name="connsiteY12" fmla="*/ 1 h 3713435"/>
              <a:gd name="connsiteX13" fmla="*/ 179955 w 1079706"/>
              <a:gd name="connsiteY13" fmla="*/ 0 h 371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706" h="3713435">
                <a:moveTo>
                  <a:pt x="1079706" y="618921"/>
                </a:moveTo>
                <a:lnTo>
                  <a:pt x="1079706" y="3094514"/>
                </a:lnTo>
                <a:cubicBezTo>
                  <a:pt x="1079706" y="3258662"/>
                  <a:pt x="1074193" y="3416085"/>
                  <a:pt x="1064381" y="3532155"/>
                </a:cubicBezTo>
                <a:cubicBezTo>
                  <a:pt x="1054568" y="3648224"/>
                  <a:pt x="1041260" y="3713430"/>
                  <a:pt x="1027382" y="3713430"/>
                </a:cubicBezTo>
                <a:cubicBezTo>
                  <a:pt x="684922" y="3713430"/>
                  <a:pt x="342461" y="3713433"/>
                  <a:pt x="0" y="3713433"/>
                </a:cubicBezTo>
                <a:lnTo>
                  <a:pt x="0" y="3713433"/>
                </a:lnTo>
                <a:lnTo>
                  <a:pt x="0" y="3713433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27383" y="2"/>
                </a:lnTo>
                <a:cubicBezTo>
                  <a:pt x="1041260" y="2"/>
                  <a:pt x="1054568" y="65211"/>
                  <a:pt x="1064381" y="181280"/>
                </a:cubicBezTo>
                <a:cubicBezTo>
                  <a:pt x="1074193" y="297350"/>
                  <a:pt x="1079706" y="454773"/>
                  <a:pt x="1079706" y="618924"/>
                </a:cubicBezTo>
                <a:lnTo>
                  <a:pt x="1079706" y="61892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76532" rIns="300357" bIns="176533" numCol="1" spcCol="1270" anchor="ctr" anchorCtr="0">
            <a:noAutofit/>
          </a:bodyPr>
          <a:lstStyle/>
          <a:p>
            <a:pPr marL="228600" lvl="1" indent="-228600" algn="r" defTabSz="10668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400" kern="1200" dirty="0" smtClean="0">
                <a:cs typeface="B Nazanin" pitchFamily="2" charset="-78"/>
              </a:rPr>
              <a:t>1889</a:t>
            </a:r>
            <a:endParaRPr lang="en-US" sz="2400" kern="1200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04862" y="532396"/>
            <a:ext cx="4466309" cy="1349632"/>
          </a:xfrm>
          <a:custGeom>
            <a:avLst/>
            <a:gdLst>
              <a:gd name="connsiteX0" fmla="*/ 0 w 4466309"/>
              <a:gd name="connsiteY0" fmla="*/ 224943 h 1349632"/>
              <a:gd name="connsiteX1" fmla="*/ 65885 w 4466309"/>
              <a:gd name="connsiteY1" fmla="*/ 65884 h 1349632"/>
              <a:gd name="connsiteX2" fmla="*/ 224944 w 4466309"/>
              <a:gd name="connsiteY2" fmla="*/ 0 h 1349632"/>
              <a:gd name="connsiteX3" fmla="*/ 4241366 w 4466309"/>
              <a:gd name="connsiteY3" fmla="*/ 0 h 1349632"/>
              <a:gd name="connsiteX4" fmla="*/ 4400425 w 4466309"/>
              <a:gd name="connsiteY4" fmla="*/ 65885 h 1349632"/>
              <a:gd name="connsiteX5" fmla="*/ 4466309 w 4466309"/>
              <a:gd name="connsiteY5" fmla="*/ 224944 h 1349632"/>
              <a:gd name="connsiteX6" fmla="*/ 4466309 w 4466309"/>
              <a:gd name="connsiteY6" fmla="*/ 1124689 h 1349632"/>
              <a:gd name="connsiteX7" fmla="*/ 4400425 w 4466309"/>
              <a:gd name="connsiteY7" fmla="*/ 1283748 h 1349632"/>
              <a:gd name="connsiteX8" fmla="*/ 4241366 w 4466309"/>
              <a:gd name="connsiteY8" fmla="*/ 1349632 h 1349632"/>
              <a:gd name="connsiteX9" fmla="*/ 224943 w 4466309"/>
              <a:gd name="connsiteY9" fmla="*/ 1349632 h 1349632"/>
              <a:gd name="connsiteX10" fmla="*/ 65884 w 4466309"/>
              <a:gd name="connsiteY10" fmla="*/ 1283748 h 1349632"/>
              <a:gd name="connsiteX11" fmla="*/ 0 w 4466309"/>
              <a:gd name="connsiteY11" fmla="*/ 1124689 h 1349632"/>
              <a:gd name="connsiteX12" fmla="*/ 0 w 4466309"/>
              <a:gd name="connsiteY12" fmla="*/ 224943 h 134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66309" h="1349632">
                <a:moveTo>
                  <a:pt x="0" y="224943"/>
                </a:moveTo>
                <a:cubicBezTo>
                  <a:pt x="0" y="165284"/>
                  <a:pt x="23699" y="108069"/>
                  <a:pt x="65885" y="65884"/>
                </a:cubicBezTo>
                <a:cubicBezTo>
                  <a:pt x="108070" y="23699"/>
                  <a:pt x="165285" y="0"/>
                  <a:pt x="224944" y="0"/>
                </a:cubicBezTo>
                <a:lnTo>
                  <a:pt x="4241366" y="0"/>
                </a:lnTo>
                <a:cubicBezTo>
                  <a:pt x="4301025" y="0"/>
                  <a:pt x="4358240" y="23699"/>
                  <a:pt x="4400425" y="65885"/>
                </a:cubicBezTo>
                <a:cubicBezTo>
                  <a:pt x="4442610" y="108070"/>
                  <a:pt x="4466309" y="165285"/>
                  <a:pt x="4466309" y="224944"/>
                </a:cubicBezTo>
                <a:lnTo>
                  <a:pt x="4466309" y="1124689"/>
                </a:lnTo>
                <a:cubicBezTo>
                  <a:pt x="4466309" y="1184348"/>
                  <a:pt x="4442610" y="1241563"/>
                  <a:pt x="4400425" y="1283748"/>
                </a:cubicBezTo>
                <a:cubicBezTo>
                  <a:pt x="4358240" y="1325933"/>
                  <a:pt x="4301025" y="1349632"/>
                  <a:pt x="4241366" y="1349632"/>
                </a:cubicBezTo>
                <a:lnTo>
                  <a:pt x="224943" y="1349632"/>
                </a:lnTo>
                <a:cubicBezTo>
                  <a:pt x="165284" y="1349632"/>
                  <a:pt x="108069" y="1325933"/>
                  <a:pt x="65884" y="1283748"/>
                </a:cubicBezTo>
                <a:cubicBezTo>
                  <a:pt x="23699" y="1241563"/>
                  <a:pt x="0" y="1184348"/>
                  <a:pt x="0" y="1124689"/>
                </a:cubicBezTo>
                <a:lnTo>
                  <a:pt x="0" y="22494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324" tIns="111604" rIns="157324" bIns="111604" numCol="1" spcCol="1270" anchor="ctr" anchorCtr="0">
            <a:noAutofit/>
          </a:bodyPr>
          <a:lstStyle/>
          <a:p>
            <a:pPr lvl="0" algn="ctr" defTabSz="1066800" rtl="1"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Nazanin" pitchFamily="2" charset="-78"/>
              </a:rPr>
              <a:t>شروع نهضت ترکیب شرکت‌ها و تشکیل هلدینگ‌ها</a:t>
            </a:r>
            <a:endParaRPr lang="en-US" sz="2400" kern="1200" dirty="0">
              <a:cs typeface="B Nazanin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971421" y="2084474"/>
            <a:ext cx="3713436" cy="1079707"/>
          </a:xfrm>
          <a:custGeom>
            <a:avLst/>
            <a:gdLst>
              <a:gd name="connsiteX0" fmla="*/ 179955 w 1079706"/>
              <a:gd name="connsiteY0" fmla="*/ 0 h 3713435"/>
              <a:gd name="connsiteX1" fmla="*/ 899751 w 1079706"/>
              <a:gd name="connsiteY1" fmla="*/ 0 h 3713435"/>
              <a:gd name="connsiteX2" fmla="*/ 1026998 w 1079706"/>
              <a:gd name="connsiteY2" fmla="*/ 52708 h 3713435"/>
              <a:gd name="connsiteX3" fmla="*/ 1079705 w 1079706"/>
              <a:gd name="connsiteY3" fmla="*/ 179956 h 3713435"/>
              <a:gd name="connsiteX4" fmla="*/ 1079706 w 1079706"/>
              <a:gd name="connsiteY4" fmla="*/ 3713435 h 3713435"/>
              <a:gd name="connsiteX5" fmla="*/ 1079706 w 1079706"/>
              <a:gd name="connsiteY5" fmla="*/ 3713435 h 3713435"/>
              <a:gd name="connsiteX6" fmla="*/ 1079706 w 1079706"/>
              <a:gd name="connsiteY6" fmla="*/ 3713435 h 3713435"/>
              <a:gd name="connsiteX7" fmla="*/ 0 w 1079706"/>
              <a:gd name="connsiteY7" fmla="*/ 3713435 h 3713435"/>
              <a:gd name="connsiteX8" fmla="*/ 0 w 1079706"/>
              <a:gd name="connsiteY8" fmla="*/ 3713435 h 3713435"/>
              <a:gd name="connsiteX9" fmla="*/ 0 w 1079706"/>
              <a:gd name="connsiteY9" fmla="*/ 3713435 h 3713435"/>
              <a:gd name="connsiteX10" fmla="*/ 0 w 1079706"/>
              <a:gd name="connsiteY10" fmla="*/ 179955 h 3713435"/>
              <a:gd name="connsiteX11" fmla="*/ 52708 w 1079706"/>
              <a:gd name="connsiteY11" fmla="*/ 52708 h 3713435"/>
              <a:gd name="connsiteX12" fmla="*/ 179956 w 1079706"/>
              <a:gd name="connsiteY12" fmla="*/ 1 h 3713435"/>
              <a:gd name="connsiteX13" fmla="*/ 179955 w 1079706"/>
              <a:gd name="connsiteY13" fmla="*/ 0 h 371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706" h="3713435">
                <a:moveTo>
                  <a:pt x="1079706" y="618921"/>
                </a:moveTo>
                <a:lnTo>
                  <a:pt x="1079706" y="3094514"/>
                </a:lnTo>
                <a:cubicBezTo>
                  <a:pt x="1079706" y="3258662"/>
                  <a:pt x="1074193" y="3416085"/>
                  <a:pt x="1064381" y="3532155"/>
                </a:cubicBezTo>
                <a:cubicBezTo>
                  <a:pt x="1054568" y="3648224"/>
                  <a:pt x="1041260" y="3713430"/>
                  <a:pt x="1027382" y="3713430"/>
                </a:cubicBezTo>
                <a:cubicBezTo>
                  <a:pt x="684922" y="3713430"/>
                  <a:pt x="342461" y="3713433"/>
                  <a:pt x="0" y="3713433"/>
                </a:cubicBezTo>
                <a:lnTo>
                  <a:pt x="0" y="3713433"/>
                </a:lnTo>
                <a:lnTo>
                  <a:pt x="0" y="3713433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27383" y="2"/>
                </a:lnTo>
                <a:cubicBezTo>
                  <a:pt x="1041260" y="2"/>
                  <a:pt x="1054568" y="65211"/>
                  <a:pt x="1064381" y="181280"/>
                </a:cubicBezTo>
                <a:cubicBezTo>
                  <a:pt x="1074193" y="297350"/>
                  <a:pt x="1079706" y="454773"/>
                  <a:pt x="1079706" y="618924"/>
                </a:cubicBezTo>
                <a:lnTo>
                  <a:pt x="1079706" y="61892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lnRef>
          <a:fillRef idx="1"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fillRef>
          <a:effectRef idx="2">
            <a:schemeClr val="accent5">
              <a:tint val="40000"/>
              <a:alpha val="90000"/>
              <a:hueOff val="-7052449"/>
              <a:satOff val="13276"/>
              <a:lumOff val="2008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76533" rIns="300357" bIns="176532" numCol="1" spcCol="1270" anchor="ctr" anchorCtr="0">
            <a:noAutofit/>
          </a:bodyPr>
          <a:lstStyle/>
          <a:p>
            <a:pPr marL="228600" lvl="1" indent="-228600" algn="r" defTabSz="10668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400" kern="1200" dirty="0" smtClean="0">
                <a:cs typeface="B Nazanin" pitchFamily="2" charset="-78"/>
              </a:rPr>
              <a:t>1889		  </a:t>
            </a:r>
            <a:endParaRPr lang="en-US" sz="2400" kern="1200" dirty="0">
              <a:cs typeface="B Nazanin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04862" y="1949511"/>
            <a:ext cx="4466559" cy="1349632"/>
          </a:xfrm>
          <a:custGeom>
            <a:avLst/>
            <a:gdLst>
              <a:gd name="connsiteX0" fmla="*/ 0 w 4466559"/>
              <a:gd name="connsiteY0" fmla="*/ 224943 h 1349632"/>
              <a:gd name="connsiteX1" fmla="*/ 65885 w 4466559"/>
              <a:gd name="connsiteY1" fmla="*/ 65884 h 1349632"/>
              <a:gd name="connsiteX2" fmla="*/ 224944 w 4466559"/>
              <a:gd name="connsiteY2" fmla="*/ 0 h 1349632"/>
              <a:gd name="connsiteX3" fmla="*/ 4241616 w 4466559"/>
              <a:gd name="connsiteY3" fmla="*/ 0 h 1349632"/>
              <a:gd name="connsiteX4" fmla="*/ 4400675 w 4466559"/>
              <a:gd name="connsiteY4" fmla="*/ 65885 h 1349632"/>
              <a:gd name="connsiteX5" fmla="*/ 4466559 w 4466559"/>
              <a:gd name="connsiteY5" fmla="*/ 224944 h 1349632"/>
              <a:gd name="connsiteX6" fmla="*/ 4466559 w 4466559"/>
              <a:gd name="connsiteY6" fmla="*/ 1124689 h 1349632"/>
              <a:gd name="connsiteX7" fmla="*/ 4400675 w 4466559"/>
              <a:gd name="connsiteY7" fmla="*/ 1283748 h 1349632"/>
              <a:gd name="connsiteX8" fmla="*/ 4241616 w 4466559"/>
              <a:gd name="connsiteY8" fmla="*/ 1349632 h 1349632"/>
              <a:gd name="connsiteX9" fmla="*/ 224943 w 4466559"/>
              <a:gd name="connsiteY9" fmla="*/ 1349632 h 1349632"/>
              <a:gd name="connsiteX10" fmla="*/ 65884 w 4466559"/>
              <a:gd name="connsiteY10" fmla="*/ 1283748 h 1349632"/>
              <a:gd name="connsiteX11" fmla="*/ 0 w 4466559"/>
              <a:gd name="connsiteY11" fmla="*/ 1124689 h 1349632"/>
              <a:gd name="connsiteX12" fmla="*/ 0 w 4466559"/>
              <a:gd name="connsiteY12" fmla="*/ 224943 h 134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66559" h="1349632">
                <a:moveTo>
                  <a:pt x="0" y="224943"/>
                </a:moveTo>
                <a:cubicBezTo>
                  <a:pt x="0" y="165284"/>
                  <a:pt x="23699" y="108069"/>
                  <a:pt x="65885" y="65884"/>
                </a:cubicBezTo>
                <a:cubicBezTo>
                  <a:pt x="108070" y="23699"/>
                  <a:pt x="165285" y="0"/>
                  <a:pt x="224944" y="0"/>
                </a:cubicBezTo>
                <a:lnTo>
                  <a:pt x="4241616" y="0"/>
                </a:lnTo>
                <a:cubicBezTo>
                  <a:pt x="4301275" y="0"/>
                  <a:pt x="4358490" y="23699"/>
                  <a:pt x="4400675" y="65885"/>
                </a:cubicBezTo>
                <a:cubicBezTo>
                  <a:pt x="4442860" y="108070"/>
                  <a:pt x="4466559" y="165285"/>
                  <a:pt x="4466559" y="224944"/>
                </a:cubicBezTo>
                <a:lnTo>
                  <a:pt x="4466559" y="1124689"/>
                </a:lnTo>
                <a:cubicBezTo>
                  <a:pt x="4466559" y="1184348"/>
                  <a:pt x="4442860" y="1241563"/>
                  <a:pt x="4400675" y="1283748"/>
                </a:cubicBezTo>
                <a:cubicBezTo>
                  <a:pt x="4358490" y="1325933"/>
                  <a:pt x="4301275" y="1349632"/>
                  <a:pt x="4241616" y="1349632"/>
                </a:cubicBezTo>
                <a:lnTo>
                  <a:pt x="224943" y="1349632"/>
                </a:lnTo>
                <a:cubicBezTo>
                  <a:pt x="165284" y="1349632"/>
                  <a:pt x="108069" y="1325933"/>
                  <a:pt x="65884" y="1283748"/>
                </a:cubicBezTo>
                <a:cubicBezTo>
                  <a:pt x="23699" y="1241563"/>
                  <a:pt x="0" y="1184348"/>
                  <a:pt x="0" y="1124689"/>
                </a:cubicBezTo>
                <a:lnTo>
                  <a:pt x="0" y="22494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324" tIns="111604" rIns="157324" bIns="111604" numCol="1" spcCol="1270" anchor="ctr" anchorCtr="0">
            <a:noAutofit/>
          </a:bodyPr>
          <a:lstStyle/>
          <a:p>
            <a:pPr lvl="0" algn="ctr" defTabSz="1066800" rtl="1"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Nazanin" pitchFamily="2" charset="-78"/>
              </a:rPr>
              <a:t>تصویب قانون تأسیس شرکت‌های هلدینگ در نیوجرسی</a:t>
            </a:r>
            <a:endParaRPr lang="en-US" sz="2400" kern="1200" dirty="0">
              <a:cs typeface="B Nazanin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971171" y="3501588"/>
            <a:ext cx="3713436" cy="1079707"/>
          </a:xfrm>
          <a:custGeom>
            <a:avLst/>
            <a:gdLst>
              <a:gd name="connsiteX0" fmla="*/ 179955 w 1079706"/>
              <a:gd name="connsiteY0" fmla="*/ 0 h 3713435"/>
              <a:gd name="connsiteX1" fmla="*/ 899751 w 1079706"/>
              <a:gd name="connsiteY1" fmla="*/ 0 h 3713435"/>
              <a:gd name="connsiteX2" fmla="*/ 1026998 w 1079706"/>
              <a:gd name="connsiteY2" fmla="*/ 52708 h 3713435"/>
              <a:gd name="connsiteX3" fmla="*/ 1079705 w 1079706"/>
              <a:gd name="connsiteY3" fmla="*/ 179956 h 3713435"/>
              <a:gd name="connsiteX4" fmla="*/ 1079706 w 1079706"/>
              <a:gd name="connsiteY4" fmla="*/ 3713435 h 3713435"/>
              <a:gd name="connsiteX5" fmla="*/ 1079706 w 1079706"/>
              <a:gd name="connsiteY5" fmla="*/ 3713435 h 3713435"/>
              <a:gd name="connsiteX6" fmla="*/ 1079706 w 1079706"/>
              <a:gd name="connsiteY6" fmla="*/ 3713435 h 3713435"/>
              <a:gd name="connsiteX7" fmla="*/ 0 w 1079706"/>
              <a:gd name="connsiteY7" fmla="*/ 3713435 h 3713435"/>
              <a:gd name="connsiteX8" fmla="*/ 0 w 1079706"/>
              <a:gd name="connsiteY8" fmla="*/ 3713435 h 3713435"/>
              <a:gd name="connsiteX9" fmla="*/ 0 w 1079706"/>
              <a:gd name="connsiteY9" fmla="*/ 3713435 h 3713435"/>
              <a:gd name="connsiteX10" fmla="*/ 0 w 1079706"/>
              <a:gd name="connsiteY10" fmla="*/ 179955 h 3713435"/>
              <a:gd name="connsiteX11" fmla="*/ 52708 w 1079706"/>
              <a:gd name="connsiteY11" fmla="*/ 52708 h 3713435"/>
              <a:gd name="connsiteX12" fmla="*/ 179956 w 1079706"/>
              <a:gd name="connsiteY12" fmla="*/ 1 h 3713435"/>
              <a:gd name="connsiteX13" fmla="*/ 179955 w 1079706"/>
              <a:gd name="connsiteY13" fmla="*/ 0 h 371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706" h="3713435">
                <a:moveTo>
                  <a:pt x="1079706" y="618921"/>
                </a:moveTo>
                <a:lnTo>
                  <a:pt x="1079706" y="3094514"/>
                </a:lnTo>
                <a:cubicBezTo>
                  <a:pt x="1079706" y="3258662"/>
                  <a:pt x="1074193" y="3416085"/>
                  <a:pt x="1064381" y="3532155"/>
                </a:cubicBezTo>
                <a:cubicBezTo>
                  <a:pt x="1054568" y="3648224"/>
                  <a:pt x="1041260" y="3713430"/>
                  <a:pt x="1027382" y="3713430"/>
                </a:cubicBezTo>
                <a:cubicBezTo>
                  <a:pt x="684922" y="3713430"/>
                  <a:pt x="342461" y="3713433"/>
                  <a:pt x="0" y="3713433"/>
                </a:cubicBezTo>
                <a:lnTo>
                  <a:pt x="0" y="3713433"/>
                </a:lnTo>
                <a:lnTo>
                  <a:pt x="0" y="3713433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27383" y="2"/>
                </a:lnTo>
                <a:cubicBezTo>
                  <a:pt x="1041260" y="2"/>
                  <a:pt x="1054568" y="65211"/>
                  <a:pt x="1064381" y="181280"/>
                </a:cubicBezTo>
                <a:cubicBezTo>
                  <a:pt x="1074193" y="297350"/>
                  <a:pt x="1079706" y="454773"/>
                  <a:pt x="1079706" y="618924"/>
                </a:cubicBezTo>
                <a:lnTo>
                  <a:pt x="1079706" y="618921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lnRef>
          <a:fillRef idx="1"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fillRef>
          <a:effectRef idx="2">
            <a:schemeClr val="accent5">
              <a:tint val="40000"/>
              <a:alpha val="90000"/>
              <a:hueOff val="-14104897"/>
              <a:satOff val="26552"/>
              <a:lumOff val="401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76533" rIns="300357" bIns="176532" numCol="1" spcCol="1270" anchor="ctr" anchorCtr="0">
            <a:noAutofit/>
          </a:bodyPr>
          <a:lstStyle/>
          <a:p>
            <a:pPr marL="228600" lvl="1" indent="-228600" algn="r" defTabSz="106680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400" kern="1200" dirty="0" smtClean="0">
                <a:cs typeface="B Nazanin" pitchFamily="2" charset="-78"/>
              </a:rPr>
              <a:t>1904</a:t>
            </a:r>
            <a:endParaRPr lang="en-US" sz="2400" kern="1200" dirty="0">
              <a:cs typeface="B Nazanin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04862" y="3366626"/>
            <a:ext cx="4466309" cy="1349632"/>
          </a:xfrm>
          <a:custGeom>
            <a:avLst/>
            <a:gdLst>
              <a:gd name="connsiteX0" fmla="*/ 0 w 4466309"/>
              <a:gd name="connsiteY0" fmla="*/ 224943 h 1349632"/>
              <a:gd name="connsiteX1" fmla="*/ 65885 w 4466309"/>
              <a:gd name="connsiteY1" fmla="*/ 65884 h 1349632"/>
              <a:gd name="connsiteX2" fmla="*/ 224944 w 4466309"/>
              <a:gd name="connsiteY2" fmla="*/ 0 h 1349632"/>
              <a:gd name="connsiteX3" fmla="*/ 4241366 w 4466309"/>
              <a:gd name="connsiteY3" fmla="*/ 0 h 1349632"/>
              <a:gd name="connsiteX4" fmla="*/ 4400425 w 4466309"/>
              <a:gd name="connsiteY4" fmla="*/ 65885 h 1349632"/>
              <a:gd name="connsiteX5" fmla="*/ 4466309 w 4466309"/>
              <a:gd name="connsiteY5" fmla="*/ 224944 h 1349632"/>
              <a:gd name="connsiteX6" fmla="*/ 4466309 w 4466309"/>
              <a:gd name="connsiteY6" fmla="*/ 1124689 h 1349632"/>
              <a:gd name="connsiteX7" fmla="*/ 4400425 w 4466309"/>
              <a:gd name="connsiteY7" fmla="*/ 1283748 h 1349632"/>
              <a:gd name="connsiteX8" fmla="*/ 4241366 w 4466309"/>
              <a:gd name="connsiteY8" fmla="*/ 1349632 h 1349632"/>
              <a:gd name="connsiteX9" fmla="*/ 224943 w 4466309"/>
              <a:gd name="connsiteY9" fmla="*/ 1349632 h 1349632"/>
              <a:gd name="connsiteX10" fmla="*/ 65884 w 4466309"/>
              <a:gd name="connsiteY10" fmla="*/ 1283748 h 1349632"/>
              <a:gd name="connsiteX11" fmla="*/ 0 w 4466309"/>
              <a:gd name="connsiteY11" fmla="*/ 1124689 h 1349632"/>
              <a:gd name="connsiteX12" fmla="*/ 0 w 4466309"/>
              <a:gd name="connsiteY12" fmla="*/ 224943 h 134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66309" h="1349632">
                <a:moveTo>
                  <a:pt x="0" y="224943"/>
                </a:moveTo>
                <a:cubicBezTo>
                  <a:pt x="0" y="165284"/>
                  <a:pt x="23699" y="108069"/>
                  <a:pt x="65885" y="65884"/>
                </a:cubicBezTo>
                <a:cubicBezTo>
                  <a:pt x="108070" y="23699"/>
                  <a:pt x="165285" y="0"/>
                  <a:pt x="224944" y="0"/>
                </a:cubicBezTo>
                <a:lnTo>
                  <a:pt x="4241366" y="0"/>
                </a:lnTo>
                <a:cubicBezTo>
                  <a:pt x="4301025" y="0"/>
                  <a:pt x="4358240" y="23699"/>
                  <a:pt x="4400425" y="65885"/>
                </a:cubicBezTo>
                <a:cubicBezTo>
                  <a:pt x="4442610" y="108070"/>
                  <a:pt x="4466309" y="165285"/>
                  <a:pt x="4466309" y="224944"/>
                </a:cubicBezTo>
                <a:lnTo>
                  <a:pt x="4466309" y="1124689"/>
                </a:lnTo>
                <a:cubicBezTo>
                  <a:pt x="4466309" y="1184348"/>
                  <a:pt x="4442610" y="1241563"/>
                  <a:pt x="4400425" y="1283748"/>
                </a:cubicBezTo>
                <a:cubicBezTo>
                  <a:pt x="4358240" y="1325933"/>
                  <a:pt x="4301025" y="1349632"/>
                  <a:pt x="4241366" y="1349632"/>
                </a:cubicBezTo>
                <a:lnTo>
                  <a:pt x="224943" y="1349632"/>
                </a:lnTo>
                <a:cubicBezTo>
                  <a:pt x="165284" y="1349632"/>
                  <a:pt x="108069" y="1325933"/>
                  <a:pt x="65884" y="1283748"/>
                </a:cubicBezTo>
                <a:cubicBezTo>
                  <a:pt x="23699" y="1241563"/>
                  <a:pt x="0" y="1184348"/>
                  <a:pt x="0" y="1124689"/>
                </a:cubicBezTo>
                <a:lnTo>
                  <a:pt x="0" y="22494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324" tIns="111604" rIns="157324" bIns="111604" numCol="1" spcCol="1270" anchor="ctr" anchorCtr="0">
            <a:noAutofit/>
          </a:bodyPr>
          <a:lstStyle/>
          <a:p>
            <a:pPr lvl="0" algn="ctr" defTabSz="1066800" rtl="1"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Nazanin" pitchFamily="2" charset="-78"/>
              </a:rPr>
              <a:t>بیش از 300 هلدینگ صنعتی با سرمایه‌ای بیش از 7 میلیارد دلار</a:t>
            </a:r>
            <a:endParaRPr lang="en-US" sz="2400" kern="1200" dirty="0">
              <a:cs typeface="B Nazanin" pitchFamily="2" charset="-78"/>
            </a:endParaRPr>
          </a:p>
        </p:txBody>
      </p:sp>
      <p:sp>
        <p:nvSpPr>
          <p:cNvPr id="7" name="Oval Callout 6"/>
          <p:cNvSpPr/>
          <p:nvPr/>
        </p:nvSpPr>
        <p:spPr>
          <a:xfrm rot="1124855">
            <a:off x="4710852" y="2410253"/>
            <a:ext cx="2971800" cy="1828800"/>
          </a:xfrm>
          <a:prstGeom prst="wedgeEllipseCallout">
            <a:avLst>
              <a:gd name="adj1" fmla="val -37859"/>
              <a:gd name="adj2" fmla="val 7342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Mitra" pitchFamily="2" charset="-78"/>
              </a:rPr>
              <a:t>بیش از 40% سرمایۀ صنعتی کشور</a:t>
            </a:r>
            <a:endParaRPr lang="fa-IR" sz="24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نمونه‌های معتبر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02920" y="566297"/>
            <a:ext cx="8183880" cy="623610"/>
          </a:xfrm>
          <a:custGeom>
            <a:avLst/>
            <a:gdLst>
              <a:gd name="connsiteX0" fmla="*/ 0 w 8183880"/>
              <a:gd name="connsiteY0" fmla="*/ 103937 h 623610"/>
              <a:gd name="connsiteX1" fmla="*/ 30443 w 8183880"/>
              <a:gd name="connsiteY1" fmla="*/ 30442 h 623610"/>
              <a:gd name="connsiteX2" fmla="*/ 103938 w 8183880"/>
              <a:gd name="connsiteY2" fmla="*/ 0 h 623610"/>
              <a:gd name="connsiteX3" fmla="*/ 8079943 w 8183880"/>
              <a:gd name="connsiteY3" fmla="*/ 0 h 623610"/>
              <a:gd name="connsiteX4" fmla="*/ 8153438 w 8183880"/>
              <a:gd name="connsiteY4" fmla="*/ 30443 h 623610"/>
              <a:gd name="connsiteX5" fmla="*/ 8183880 w 8183880"/>
              <a:gd name="connsiteY5" fmla="*/ 103938 h 623610"/>
              <a:gd name="connsiteX6" fmla="*/ 8183880 w 8183880"/>
              <a:gd name="connsiteY6" fmla="*/ 519673 h 623610"/>
              <a:gd name="connsiteX7" fmla="*/ 8153438 w 8183880"/>
              <a:gd name="connsiteY7" fmla="*/ 593168 h 623610"/>
              <a:gd name="connsiteX8" fmla="*/ 8079943 w 8183880"/>
              <a:gd name="connsiteY8" fmla="*/ 623610 h 623610"/>
              <a:gd name="connsiteX9" fmla="*/ 103937 w 8183880"/>
              <a:gd name="connsiteY9" fmla="*/ 623610 h 623610"/>
              <a:gd name="connsiteX10" fmla="*/ 30442 w 8183880"/>
              <a:gd name="connsiteY10" fmla="*/ 593167 h 623610"/>
              <a:gd name="connsiteX11" fmla="*/ 0 w 8183880"/>
              <a:gd name="connsiteY11" fmla="*/ 519672 h 623610"/>
              <a:gd name="connsiteX12" fmla="*/ 0 w 8183880"/>
              <a:gd name="connsiteY12" fmla="*/ 103937 h 62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623610">
                <a:moveTo>
                  <a:pt x="0" y="103937"/>
                </a:moveTo>
                <a:cubicBezTo>
                  <a:pt x="0" y="76371"/>
                  <a:pt x="10951" y="49934"/>
                  <a:pt x="30443" y="30442"/>
                </a:cubicBezTo>
                <a:cubicBezTo>
                  <a:pt x="49935" y="10950"/>
                  <a:pt x="76372" y="0"/>
                  <a:pt x="103938" y="0"/>
                </a:cubicBezTo>
                <a:lnTo>
                  <a:pt x="8079943" y="0"/>
                </a:lnTo>
                <a:cubicBezTo>
                  <a:pt x="8107509" y="0"/>
                  <a:pt x="8133946" y="10951"/>
                  <a:pt x="8153438" y="30443"/>
                </a:cubicBezTo>
                <a:cubicBezTo>
                  <a:pt x="8172930" y="49935"/>
                  <a:pt x="8183880" y="76372"/>
                  <a:pt x="8183880" y="103938"/>
                </a:cubicBezTo>
                <a:lnTo>
                  <a:pt x="8183880" y="519673"/>
                </a:lnTo>
                <a:cubicBezTo>
                  <a:pt x="8183880" y="547239"/>
                  <a:pt x="8172930" y="573676"/>
                  <a:pt x="8153438" y="593168"/>
                </a:cubicBezTo>
                <a:cubicBezTo>
                  <a:pt x="8133946" y="612660"/>
                  <a:pt x="8107509" y="623610"/>
                  <a:pt x="8079943" y="623610"/>
                </a:cubicBezTo>
                <a:lnTo>
                  <a:pt x="103937" y="623610"/>
                </a:lnTo>
                <a:cubicBezTo>
                  <a:pt x="76371" y="623610"/>
                  <a:pt x="49934" y="612659"/>
                  <a:pt x="30442" y="593167"/>
                </a:cubicBezTo>
                <a:cubicBezTo>
                  <a:pt x="10950" y="573675"/>
                  <a:pt x="0" y="547238"/>
                  <a:pt x="0" y="519672"/>
                </a:cubicBezTo>
                <a:lnTo>
                  <a:pt x="0" y="103937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02" tIns="129502" rIns="129502" bIns="129502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مایکروسافت</a:t>
            </a:r>
            <a:endParaRPr lang="fa-IR" sz="26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2920" y="1264787"/>
            <a:ext cx="8183880" cy="623610"/>
          </a:xfrm>
          <a:custGeom>
            <a:avLst/>
            <a:gdLst>
              <a:gd name="connsiteX0" fmla="*/ 0 w 8183880"/>
              <a:gd name="connsiteY0" fmla="*/ 103937 h 623610"/>
              <a:gd name="connsiteX1" fmla="*/ 30443 w 8183880"/>
              <a:gd name="connsiteY1" fmla="*/ 30442 h 623610"/>
              <a:gd name="connsiteX2" fmla="*/ 103938 w 8183880"/>
              <a:gd name="connsiteY2" fmla="*/ 0 h 623610"/>
              <a:gd name="connsiteX3" fmla="*/ 8079943 w 8183880"/>
              <a:gd name="connsiteY3" fmla="*/ 0 h 623610"/>
              <a:gd name="connsiteX4" fmla="*/ 8153438 w 8183880"/>
              <a:gd name="connsiteY4" fmla="*/ 30443 h 623610"/>
              <a:gd name="connsiteX5" fmla="*/ 8183880 w 8183880"/>
              <a:gd name="connsiteY5" fmla="*/ 103938 h 623610"/>
              <a:gd name="connsiteX6" fmla="*/ 8183880 w 8183880"/>
              <a:gd name="connsiteY6" fmla="*/ 519673 h 623610"/>
              <a:gd name="connsiteX7" fmla="*/ 8153438 w 8183880"/>
              <a:gd name="connsiteY7" fmla="*/ 593168 h 623610"/>
              <a:gd name="connsiteX8" fmla="*/ 8079943 w 8183880"/>
              <a:gd name="connsiteY8" fmla="*/ 623610 h 623610"/>
              <a:gd name="connsiteX9" fmla="*/ 103937 w 8183880"/>
              <a:gd name="connsiteY9" fmla="*/ 623610 h 623610"/>
              <a:gd name="connsiteX10" fmla="*/ 30442 w 8183880"/>
              <a:gd name="connsiteY10" fmla="*/ 593167 h 623610"/>
              <a:gd name="connsiteX11" fmla="*/ 0 w 8183880"/>
              <a:gd name="connsiteY11" fmla="*/ 519672 h 623610"/>
              <a:gd name="connsiteX12" fmla="*/ 0 w 8183880"/>
              <a:gd name="connsiteY12" fmla="*/ 103937 h 62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623610">
                <a:moveTo>
                  <a:pt x="0" y="103937"/>
                </a:moveTo>
                <a:cubicBezTo>
                  <a:pt x="0" y="76371"/>
                  <a:pt x="10951" y="49934"/>
                  <a:pt x="30443" y="30442"/>
                </a:cubicBezTo>
                <a:cubicBezTo>
                  <a:pt x="49935" y="10950"/>
                  <a:pt x="76372" y="0"/>
                  <a:pt x="103938" y="0"/>
                </a:cubicBezTo>
                <a:lnTo>
                  <a:pt x="8079943" y="0"/>
                </a:lnTo>
                <a:cubicBezTo>
                  <a:pt x="8107509" y="0"/>
                  <a:pt x="8133946" y="10951"/>
                  <a:pt x="8153438" y="30443"/>
                </a:cubicBezTo>
                <a:cubicBezTo>
                  <a:pt x="8172930" y="49935"/>
                  <a:pt x="8183880" y="76372"/>
                  <a:pt x="8183880" y="103938"/>
                </a:cubicBezTo>
                <a:lnTo>
                  <a:pt x="8183880" y="519673"/>
                </a:lnTo>
                <a:cubicBezTo>
                  <a:pt x="8183880" y="547239"/>
                  <a:pt x="8172930" y="573676"/>
                  <a:pt x="8153438" y="593168"/>
                </a:cubicBezTo>
                <a:cubicBezTo>
                  <a:pt x="8133946" y="612660"/>
                  <a:pt x="8107509" y="623610"/>
                  <a:pt x="8079943" y="623610"/>
                </a:cubicBezTo>
                <a:lnTo>
                  <a:pt x="103937" y="623610"/>
                </a:lnTo>
                <a:cubicBezTo>
                  <a:pt x="76371" y="623610"/>
                  <a:pt x="49934" y="612659"/>
                  <a:pt x="30442" y="593167"/>
                </a:cubicBezTo>
                <a:cubicBezTo>
                  <a:pt x="10950" y="573675"/>
                  <a:pt x="0" y="547238"/>
                  <a:pt x="0" y="519672"/>
                </a:cubicBezTo>
                <a:lnTo>
                  <a:pt x="0" y="103937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1116195"/>
              <a:satOff val="-6114"/>
              <a:lumOff val="1882"/>
              <a:alphaOff val="0"/>
            </a:schemeClr>
          </a:fillRef>
          <a:effectRef idx="2">
            <a:schemeClr val="accent3">
              <a:hueOff val="-1116195"/>
              <a:satOff val="-6114"/>
              <a:lumOff val="188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02" tIns="129502" rIns="129502" bIns="129502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آی بی ام</a:t>
            </a:r>
            <a:endParaRPr lang="fa-IR" sz="26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1963277"/>
            <a:ext cx="8183880" cy="623610"/>
          </a:xfrm>
          <a:custGeom>
            <a:avLst/>
            <a:gdLst>
              <a:gd name="connsiteX0" fmla="*/ 0 w 8183880"/>
              <a:gd name="connsiteY0" fmla="*/ 103937 h 623610"/>
              <a:gd name="connsiteX1" fmla="*/ 30443 w 8183880"/>
              <a:gd name="connsiteY1" fmla="*/ 30442 h 623610"/>
              <a:gd name="connsiteX2" fmla="*/ 103938 w 8183880"/>
              <a:gd name="connsiteY2" fmla="*/ 0 h 623610"/>
              <a:gd name="connsiteX3" fmla="*/ 8079943 w 8183880"/>
              <a:gd name="connsiteY3" fmla="*/ 0 h 623610"/>
              <a:gd name="connsiteX4" fmla="*/ 8153438 w 8183880"/>
              <a:gd name="connsiteY4" fmla="*/ 30443 h 623610"/>
              <a:gd name="connsiteX5" fmla="*/ 8183880 w 8183880"/>
              <a:gd name="connsiteY5" fmla="*/ 103938 h 623610"/>
              <a:gd name="connsiteX6" fmla="*/ 8183880 w 8183880"/>
              <a:gd name="connsiteY6" fmla="*/ 519673 h 623610"/>
              <a:gd name="connsiteX7" fmla="*/ 8153438 w 8183880"/>
              <a:gd name="connsiteY7" fmla="*/ 593168 h 623610"/>
              <a:gd name="connsiteX8" fmla="*/ 8079943 w 8183880"/>
              <a:gd name="connsiteY8" fmla="*/ 623610 h 623610"/>
              <a:gd name="connsiteX9" fmla="*/ 103937 w 8183880"/>
              <a:gd name="connsiteY9" fmla="*/ 623610 h 623610"/>
              <a:gd name="connsiteX10" fmla="*/ 30442 w 8183880"/>
              <a:gd name="connsiteY10" fmla="*/ 593167 h 623610"/>
              <a:gd name="connsiteX11" fmla="*/ 0 w 8183880"/>
              <a:gd name="connsiteY11" fmla="*/ 519672 h 623610"/>
              <a:gd name="connsiteX12" fmla="*/ 0 w 8183880"/>
              <a:gd name="connsiteY12" fmla="*/ 103937 h 62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623610">
                <a:moveTo>
                  <a:pt x="0" y="103937"/>
                </a:moveTo>
                <a:cubicBezTo>
                  <a:pt x="0" y="76371"/>
                  <a:pt x="10951" y="49934"/>
                  <a:pt x="30443" y="30442"/>
                </a:cubicBezTo>
                <a:cubicBezTo>
                  <a:pt x="49935" y="10950"/>
                  <a:pt x="76372" y="0"/>
                  <a:pt x="103938" y="0"/>
                </a:cubicBezTo>
                <a:lnTo>
                  <a:pt x="8079943" y="0"/>
                </a:lnTo>
                <a:cubicBezTo>
                  <a:pt x="8107509" y="0"/>
                  <a:pt x="8133946" y="10951"/>
                  <a:pt x="8153438" y="30443"/>
                </a:cubicBezTo>
                <a:cubicBezTo>
                  <a:pt x="8172930" y="49935"/>
                  <a:pt x="8183880" y="76372"/>
                  <a:pt x="8183880" y="103938"/>
                </a:cubicBezTo>
                <a:lnTo>
                  <a:pt x="8183880" y="519673"/>
                </a:lnTo>
                <a:cubicBezTo>
                  <a:pt x="8183880" y="547239"/>
                  <a:pt x="8172930" y="573676"/>
                  <a:pt x="8153438" y="593168"/>
                </a:cubicBezTo>
                <a:cubicBezTo>
                  <a:pt x="8133946" y="612660"/>
                  <a:pt x="8107509" y="623610"/>
                  <a:pt x="8079943" y="623610"/>
                </a:cubicBezTo>
                <a:lnTo>
                  <a:pt x="103937" y="623610"/>
                </a:lnTo>
                <a:cubicBezTo>
                  <a:pt x="76371" y="623610"/>
                  <a:pt x="49934" y="612659"/>
                  <a:pt x="30442" y="593167"/>
                </a:cubicBezTo>
                <a:cubicBezTo>
                  <a:pt x="10950" y="573675"/>
                  <a:pt x="0" y="547238"/>
                  <a:pt x="0" y="519672"/>
                </a:cubicBezTo>
                <a:lnTo>
                  <a:pt x="0" y="103937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2232389"/>
              <a:satOff val="-12228"/>
              <a:lumOff val="3765"/>
              <a:alphaOff val="0"/>
            </a:schemeClr>
          </a:fillRef>
          <a:effectRef idx="2">
            <a:schemeClr val="accent3">
              <a:hueOff val="-2232389"/>
              <a:satOff val="-12228"/>
              <a:lumOff val="3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02" tIns="129502" rIns="129502" bIns="129502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جنرال موتورز</a:t>
            </a:r>
            <a:endParaRPr lang="fa-IR" sz="2600" kern="1200" dirty="0"/>
          </a:p>
        </p:txBody>
      </p:sp>
      <p:sp>
        <p:nvSpPr>
          <p:cNvPr id="9" name="Freeform 8"/>
          <p:cNvSpPr/>
          <p:nvPr/>
        </p:nvSpPr>
        <p:spPr>
          <a:xfrm>
            <a:off x="502920" y="2661768"/>
            <a:ext cx="8183880" cy="623610"/>
          </a:xfrm>
          <a:custGeom>
            <a:avLst/>
            <a:gdLst>
              <a:gd name="connsiteX0" fmla="*/ 0 w 8183880"/>
              <a:gd name="connsiteY0" fmla="*/ 103937 h 623610"/>
              <a:gd name="connsiteX1" fmla="*/ 30443 w 8183880"/>
              <a:gd name="connsiteY1" fmla="*/ 30442 h 623610"/>
              <a:gd name="connsiteX2" fmla="*/ 103938 w 8183880"/>
              <a:gd name="connsiteY2" fmla="*/ 0 h 623610"/>
              <a:gd name="connsiteX3" fmla="*/ 8079943 w 8183880"/>
              <a:gd name="connsiteY3" fmla="*/ 0 h 623610"/>
              <a:gd name="connsiteX4" fmla="*/ 8153438 w 8183880"/>
              <a:gd name="connsiteY4" fmla="*/ 30443 h 623610"/>
              <a:gd name="connsiteX5" fmla="*/ 8183880 w 8183880"/>
              <a:gd name="connsiteY5" fmla="*/ 103938 h 623610"/>
              <a:gd name="connsiteX6" fmla="*/ 8183880 w 8183880"/>
              <a:gd name="connsiteY6" fmla="*/ 519673 h 623610"/>
              <a:gd name="connsiteX7" fmla="*/ 8153438 w 8183880"/>
              <a:gd name="connsiteY7" fmla="*/ 593168 h 623610"/>
              <a:gd name="connsiteX8" fmla="*/ 8079943 w 8183880"/>
              <a:gd name="connsiteY8" fmla="*/ 623610 h 623610"/>
              <a:gd name="connsiteX9" fmla="*/ 103937 w 8183880"/>
              <a:gd name="connsiteY9" fmla="*/ 623610 h 623610"/>
              <a:gd name="connsiteX10" fmla="*/ 30442 w 8183880"/>
              <a:gd name="connsiteY10" fmla="*/ 593167 h 623610"/>
              <a:gd name="connsiteX11" fmla="*/ 0 w 8183880"/>
              <a:gd name="connsiteY11" fmla="*/ 519672 h 623610"/>
              <a:gd name="connsiteX12" fmla="*/ 0 w 8183880"/>
              <a:gd name="connsiteY12" fmla="*/ 103937 h 62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623610">
                <a:moveTo>
                  <a:pt x="0" y="103937"/>
                </a:moveTo>
                <a:cubicBezTo>
                  <a:pt x="0" y="76371"/>
                  <a:pt x="10951" y="49934"/>
                  <a:pt x="30443" y="30442"/>
                </a:cubicBezTo>
                <a:cubicBezTo>
                  <a:pt x="49935" y="10950"/>
                  <a:pt x="76372" y="0"/>
                  <a:pt x="103938" y="0"/>
                </a:cubicBezTo>
                <a:lnTo>
                  <a:pt x="8079943" y="0"/>
                </a:lnTo>
                <a:cubicBezTo>
                  <a:pt x="8107509" y="0"/>
                  <a:pt x="8133946" y="10951"/>
                  <a:pt x="8153438" y="30443"/>
                </a:cubicBezTo>
                <a:cubicBezTo>
                  <a:pt x="8172930" y="49935"/>
                  <a:pt x="8183880" y="76372"/>
                  <a:pt x="8183880" y="103938"/>
                </a:cubicBezTo>
                <a:lnTo>
                  <a:pt x="8183880" y="519673"/>
                </a:lnTo>
                <a:cubicBezTo>
                  <a:pt x="8183880" y="547239"/>
                  <a:pt x="8172930" y="573676"/>
                  <a:pt x="8153438" y="593168"/>
                </a:cubicBezTo>
                <a:cubicBezTo>
                  <a:pt x="8133946" y="612660"/>
                  <a:pt x="8107509" y="623610"/>
                  <a:pt x="8079943" y="623610"/>
                </a:cubicBezTo>
                <a:lnTo>
                  <a:pt x="103937" y="623610"/>
                </a:lnTo>
                <a:cubicBezTo>
                  <a:pt x="76371" y="623610"/>
                  <a:pt x="49934" y="612659"/>
                  <a:pt x="30442" y="593167"/>
                </a:cubicBezTo>
                <a:cubicBezTo>
                  <a:pt x="10950" y="573675"/>
                  <a:pt x="0" y="547238"/>
                  <a:pt x="0" y="519672"/>
                </a:cubicBezTo>
                <a:lnTo>
                  <a:pt x="0" y="103937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3348584"/>
              <a:satOff val="-18343"/>
              <a:lumOff val="5647"/>
              <a:alphaOff val="0"/>
            </a:schemeClr>
          </a:fillRef>
          <a:effectRef idx="2">
            <a:schemeClr val="accent3">
              <a:hueOff val="-3348584"/>
              <a:satOff val="-18343"/>
              <a:lumOff val="5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02" tIns="129502" rIns="129502" bIns="129502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تویوتا</a:t>
            </a:r>
            <a:endParaRPr lang="fa-IR" sz="26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02920" y="3360257"/>
            <a:ext cx="8183880" cy="623610"/>
          </a:xfrm>
          <a:custGeom>
            <a:avLst/>
            <a:gdLst>
              <a:gd name="connsiteX0" fmla="*/ 0 w 8183880"/>
              <a:gd name="connsiteY0" fmla="*/ 103937 h 623610"/>
              <a:gd name="connsiteX1" fmla="*/ 30443 w 8183880"/>
              <a:gd name="connsiteY1" fmla="*/ 30442 h 623610"/>
              <a:gd name="connsiteX2" fmla="*/ 103938 w 8183880"/>
              <a:gd name="connsiteY2" fmla="*/ 0 h 623610"/>
              <a:gd name="connsiteX3" fmla="*/ 8079943 w 8183880"/>
              <a:gd name="connsiteY3" fmla="*/ 0 h 623610"/>
              <a:gd name="connsiteX4" fmla="*/ 8153438 w 8183880"/>
              <a:gd name="connsiteY4" fmla="*/ 30443 h 623610"/>
              <a:gd name="connsiteX5" fmla="*/ 8183880 w 8183880"/>
              <a:gd name="connsiteY5" fmla="*/ 103938 h 623610"/>
              <a:gd name="connsiteX6" fmla="*/ 8183880 w 8183880"/>
              <a:gd name="connsiteY6" fmla="*/ 519673 h 623610"/>
              <a:gd name="connsiteX7" fmla="*/ 8153438 w 8183880"/>
              <a:gd name="connsiteY7" fmla="*/ 593168 h 623610"/>
              <a:gd name="connsiteX8" fmla="*/ 8079943 w 8183880"/>
              <a:gd name="connsiteY8" fmla="*/ 623610 h 623610"/>
              <a:gd name="connsiteX9" fmla="*/ 103937 w 8183880"/>
              <a:gd name="connsiteY9" fmla="*/ 623610 h 623610"/>
              <a:gd name="connsiteX10" fmla="*/ 30442 w 8183880"/>
              <a:gd name="connsiteY10" fmla="*/ 593167 h 623610"/>
              <a:gd name="connsiteX11" fmla="*/ 0 w 8183880"/>
              <a:gd name="connsiteY11" fmla="*/ 519672 h 623610"/>
              <a:gd name="connsiteX12" fmla="*/ 0 w 8183880"/>
              <a:gd name="connsiteY12" fmla="*/ 103937 h 62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623610">
                <a:moveTo>
                  <a:pt x="0" y="103937"/>
                </a:moveTo>
                <a:cubicBezTo>
                  <a:pt x="0" y="76371"/>
                  <a:pt x="10951" y="49934"/>
                  <a:pt x="30443" y="30442"/>
                </a:cubicBezTo>
                <a:cubicBezTo>
                  <a:pt x="49935" y="10950"/>
                  <a:pt x="76372" y="0"/>
                  <a:pt x="103938" y="0"/>
                </a:cubicBezTo>
                <a:lnTo>
                  <a:pt x="8079943" y="0"/>
                </a:lnTo>
                <a:cubicBezTo>
                  <a:pt x="8107509" y="0"/>
                  <a:pt x="8133946" y="10951"/>
                  <a:pt x="8153438" y="30443"/>
                </a:cubicBezTo>
                <a:cubicBezTo>
                  <a:pt x="8172930" y="49935"/>
                  <a:pt x="8183880" y="76372"/>
                  <a:pt x="8183880" y="103938"/>
                </a:cubicBezTo>
                <a:lnTo>
                  <a:pt x="8183880" y="519673"/>
                </a:lnTo>
                <a:cubicBezTo>
                  <a:pt x="8183880" y="547239"/>
                  <a:pt x="8172930" y="573676"/>
                  <a:pt x="8153438" y="593168"/>
                </a:cubicBezTo>
                <a:cubicBezTo>
                  <a:pt x="8133946" y="612660"/>
                  <a:pt x="8107509" y="623610"/>
                  <a:pt x="8079943" y="623610"/>
                </a:cubicBezTo>
                <a:lnTo>
                  <a:pt x="103937" y="623610"/>
                </a:lnTo>
                <a:cubicBezTo>
                  <a:pt x="76371" y="623610"/>
                  <a:pt x="49934" y="612659"/>
                  <a:pt x="30442" y="593167"/>
                </a:cubicBezTo>
                <a:cubicBezTo>
                  <a:pt x="10950" y="573675"/>
                  <a:pt x="0" y="547238"/>
                  <a:pt x="0" y="519672"/>
                </a:cubicBezTo>
                <a:lnTo>
                  <a:pt x="0" y="103937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4464778"/>
              <a:satOff val="-24457"/>
              <a:lumOff val="7530"/>
              <a:alphaOff val="0"/>
            </a:schemeClr>
          </a:fillRef>
          <a:effectRef idx="2">
            <a:schemeClr val="accent3">
              <a:hueOff val="-4464778"/>
              <a:satOff val="-24457"/>
              <a:lumOff val="75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02" tIns="129502" rIns="129502" bIns="129502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جنرال الکتریک</a:t>
            </a:r>
            <a:endParaRPr lang="fa-IR" sz="26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02920" y="4058748"/>
            <a:ext cx="8183880" cy="623610"/>
          </a:xfrm>
          <a:custGeom>
            <a:avLst/>
            <a:gdLst>
              <a:gd name="connsiteX0" fmla="*/ 0 w 8183880"/>
              <a:gd name="connsiteY0" fmla="*/ 103937 h 623610"/>
              <a:gd name="connsiteX1" fmla="*/ 30443 w 8183880"/>
              <a:gd name="connsiteY1" fmla="*/ 30442 h 623610"/>
              <a:gd name="connsiteX2" fmla="*/ 103938 w 8183880"/>
              <a:gd name="connsiteY2" fmla="*/ 0 h 623610"/>
              <a:gd name="connsiteX3" fmla="*/ 8079943 w 8183880"/>
              <a:gd name="connsiteY3" fmla="*/ 0 h 623610"/>
              <a:gd name="connsiteX4" fmla="*/ 8153438 w 8183880"/>
              <a:gd name="connsiteY4" fmla="*/ 30443 h 623610"/>
              <a:gd name="connsiteX5" fmla="*/ 8183880 w 8183880"/>
              <a:gd name="connsiteY5" fmla="*/ 103938 h 623610"/>
              <a:gd name="connsiteX6" fmla="*/ 8183880 w 8183880"/>
              <a:gd name="connsiteY6" fmla="*/ 519673 h 623610"/>
              <a:gd name="connsiteX7" fmla="*/ 8153438 w 8183880"/>
              <a:gd name="connsiteY7" fmla="*/ 593168 h 623610"/>
              <a:gd name="connsiteX8" fmla="*/ 8079943 w 8183880"/>
              <a:gd name="connsiteY8" fmla="*/ 623610 h 623610"/>
              <a:gd name="connsiteX9" fmla="*/ 103937 w 8183880"/>
              <a:gd name="connsiteY9" fmla="*/ 623610 h 623610"/>
              <a:gd name="connsiteX10" fmla="*/ 30442 w 8183880"/>
              <a:gd name="connsiteY10" fmla="*/ 593167 h 623610"/>
              <a:gd name="connsiteX11" fmla="*/ 0 w 8183880"/>
              <a:gd name="connsiteY11" fmla="*/ 519672 h 623610"/>
              <a:gd name="connsiteX12" fmla="*/ 0 w 8183880"/>
              <a:gd name="connsiteY12" fmla="*/ 103937 h 62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623610">
                <a:moveTo>
                  <a:pt x="0" y="103937"/>
                </a:moveTo>
                <a:cubicBezTo>
                  <a:pt x="0" y="76371"/>
                  <a:pt x="10951" y="49934"/>
                  <a:pt x="30443" y="30442"/>
                </a:cubicBezTo>
                <a:cubicBezTo>
                  <a:pt x="49935" y="10950"/>
                  <a:pt x="76372" y="0"/>
                  <a:pt x="103938" y="0"/>
                </a:cubicBezTo>
                <a:lnTo>
                  <a:pt x="8079943" y="0"/>
                </a:lnTo>
                <a:cubicBezTo>
                  <a:pt x="8107509" y="0"/>
                  <a:pt x="8133946" y="10951"/>
                  <a:pt x="8153438" y="30443"/>
                </a:cubicBezTo>
                <a:cubicBezTo>
                  <a:pt x="8172930" y="49935"/>
                  <a:pt x="8183880" y="76372"/>
                  <a:pt x="8183880" y="103938"/>
                </a:cubicBezTo>
                <a:lnTo>
                  <a:pt x="8183880" y="519673"/>
                </a:lnTo>
                <a:cubicBezTo>
                  <a:pt x="8183880" y="547239"/>
                  <a:pt x="8172930" y="573676"/>
                  <a:pt x="8153438" y="593168"/>
                </a:cubicBezTo>
                <a:cubicBezTo>
                  <a:pt x="8133946" y="612660"/>
                  <a:pt x="8107509" y="623610"/>
                  <a:pt x="8079943" y="623610"/>
                </a:cubicBezTo>
                <a:lnTo>
                  <a:pt x="103937" y="623610"/>
                </a:lnTo>
                <a:cubicBezTo>
                  <a:pt x="76371" y="623610"/>
                  <a:pt x="49934" y="612659"/>
                  <a:pt x="30442" y="593167"/>
                </a:cubicBezTo>
                <a:cubicBezTo>
                  <a:pt x="10950" y="573675"/>
                  <a:pt x="0" y="547238"/>
                  <a:pt x="0" y="519672"/>
                </a:cubicBezTo>
                <a:lnTo>
                  <a:pt x="0" y="103937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5580973"/>
              <a:satOff val="-30571"/>
              <a:lumOff val="9412"/>
              <a:alphaOff val="0"/>
            </a:schemeClr>
          </a:fillRef>
          <a:effectRef idx="2">
            <a:schemeClr val="accent3">
              <a:hueOff val="-5580973"/>
              <a:satOff val="-30571"/>
              <a:lumOff val="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02" tIns="129502" rIns="129502" bIns="129502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موتورولا</a:t>
            </a:r>
            <a:endParaRPr lang="fa-IR" sz="2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پیشگامان هلدینگ در ایران</a:t>
            </a:r>
          </a:p>
        </p:txBody>
      </p:sp>
      <p:sp>
        <p:nvSpPr>
          <p:cNvPr id="5" name="Freeform 4"/>
          <p:cNvSpPr/>
          <p:nvPr/>
        </p:nvSpPr>
        <p:spPr>
          <a:xfrm>
            <a:off x="502920" y="936377"/>
            <a:ext cx="8183880" cy="1628549"/>
          </a:xfrm>
          <a:custGeom>
            <a:avLst/>
            <a:gdLst>
              <a:gd name="connsiteX0" fmla="*/ 0 w 8183880"/>
              <a:gd name="connsiteY0" fmla="*/ 0 h 1628549"/>
              <a:gd name="connsiteX1" fmla="*/ 8183880 w 8183880"/>
              <a:gd name="connsiteY1" fmla="*/ 0 h 1628549"/>
              <a:gd name="connsiteX2" fmla="*/ 8183880 w 8183880"/>
              <a:gd name="connsiteY2" fmla="*/ 1628549 h 1628549"/>
              <a:gd name="connsiteX3" fmla="*/ 0 w 8183880"/>
              <a:gd name="connsiteY3" fmla="*/ 1628549 h 1628549"/>
              <a:gd name="connsiteX4" fmla="*/ 0 w 8183880"/>
              <a:gd name="connsiteY4" fmla="*/ 0 h 162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628549">
                <a:moveTo>
                  <a:pt x="0" y="0"/>
                </a:moveTo>
                <a:lnTo>
                  <a:pt x="8183880" y="0"/>
                </a:lnTo>
                <a:lnTo>
                  <a:pt x="8183880" y="1628549"/>
                </a:lnTo>
                <a:lnTo>
                  <a:pt x="0" y="162854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160" tIns="458216" rIns="635160" bIns="156464" numCol="1" spcCol="1270" anchor="t" anchorCtr="0">
            <a:noAutofit/>
          </a:bodyPr>
          <a:lstStyle/>
          <a:p>
            <a:pPr marL="228600" lvl="1" indent="-228600" algn="r" defTabSz="9779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200" kern="1200" dirty="0" smtClean="0">
                <a:cs typeface="B Zar" pitchFamily="2" charset="-78"/>
              </a:rPr>
              <a:t>صنایع بهشهر</a:t>
            </a:r>
            <a:endParaRPr lang="fa-IR" sz="2200" kern="1200" dirty="0">
              <a:cs typeface="B Zar" pitchFamily="2" charset="-78"/>
            </a:endParaRPr>
          </a:p>
          <a:p>
            <a:pPr marL="228600" lvl="1" indent="-228600" algn="r" defTabSz="9779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200" kern="1200" dirty="0" smtClean="0">
                <a:cs typeface="B Zar" pitchFamily="2" charset="-78"/>
              </a:rPr>
              <a:t>گروه خاور</a:t>
            </a:r>
            <a:endParaRPr lang="fa-IR" sz="2200" kern="1200" dirty="0">
              <a:cs typeface="B Zar" pitchFamily="2" charset="-78"/>
            </a:endParaRPr>
          </a:p>
          <a:p>
            <a:pPr marL="228600" lvl="1" indent="-228600" algn="r" defTabSz="9779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200" kern="1200" dirty="0" smtClean="0">
                <a:cs typeface="B Zar" pitchFamily="2" charset="-78"/>
              </a:rPr>
              <a:t>گروه صنعتی ملی</a:t>
            </a:r>
            <a:endParaRPr lang="fa-IR" sz="2200" kern="1200" dirty="0">
              <a:cs typeface="B Zar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912114" y="611657"/>
            <a:ext cx="5728716" cy="649440"/>
          </a:xfrm>
          <a:custGeom>
            <a:avLst/>
            <a:gdLst>
              <a:gd name="connsiteX0" fmla="*/ 0 w 5728716"/>
              <a:gd name="connsiteY0" fmla="*/ 108242 h 649440"/>
              <a:gd name="connsiteX1" fmla="*/ 31703 w 5728716"/>
              <a:gd name="connsiteY1" fmla="*/ 31703 h 649440"/>
              <a:gd name="connsiteX2" fmla="*/ 108242 w 5728716"/>
              <a:gd name="connsiteY2" fmla="*/ 0 h 649440"/>
              <a:gd name="connsiteX3" fmla="*/ 5620474 w 5728716"/>
              <a:gd name="connsiteY3" fmla="*/ 0 h 649440"/>
              <a:gd name="connsiteX4" fmla="*/ 5697013 w 5728716"/>
              <a:gd name="connsiteY4" fmla="*/ 31703 h 649440"/>
              <a:gd name="connsiteX5" fmla="*/ 5728716 w 5728716"/>
              <a:gd name="connsiteY5" fmla="*/ 108242 h 649440"/>
              <a:gd name="connsiteX6" fmla="*/ 5728716 w 5728716"/>
              <a:gd name="connsiteY6" fmla="*/ 541198 h 649440"/>
              <a:gd name="connsiteX7" fmla="*/ 5697013 w 5728716"/>
              <a:gd name="connsiteY7" fmla="*/ 617737 h 649440"/>
              <a:gd name="connsiteX8" fmla="*/ 5620474 w 5728716"/>
              <a:gd name="connsiteY8" fmla="*/ 649440 h 649440"/>
              <a:gd name="connsiteX9" fmla="*/ 108242 w 5728716"/>
              <a:gd name="connsiteY9" fmla="*/ 649440 h 649440"/>
              <a:gd name="connsiteX10" fmla="*/ 31703 w 5728716"/>
              <a:gd name="connsiteY10" fmla="*/ 617737 h 649440"/>
              <a:gd name="connsiteX11" fmla="*/ 0 w 5728716"/>
              <a:gd name="connsiteY11" fmla="*/ 541198 h 649440"/>
              <a:gd name="connsiteX12" fmla="*/ 0 w 5728716"/>
              <a:gd name="connsiteY12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649440">
                <a:moveTo>
                  <a:pt x="0" y="108242"/>
                </a:moveTo>
                <a:cubicBezTo>
                  <a:pt x="0" y="79534"/>
                  <a:pt x="11404" y="52003"/>
                  <a:pt x="31703" y="31703"/>
                </a:cubicBezTo>
                <a:cubicBezTo>
                  <a:pt x="52002" y="11404"/>
                  <a:pt x="79534" y="0"/>
                  <a:pt x="108242" y="0"/>
                </a:cubicBezTo>
                <a:lnTo>
                  <a:pt x="5620474" y="0"/>
                </a:lnTo>
                <a:cubicBezTo>
                  <a:pt x="5649182" y="0"/>
                  <a:pt x="5676713" y="11404"/>
                  <a:pt x="5697013" y="31703"/>
                </a:cubicBezTo>
                <a:cubicBezTo>
                  <a:pt x="5717312" y="52002"/>
                  <a:pt x="5728716" y="79534"/>
                  <a:pt x="5728716" y="108242"/>
                </a:cubicBezTo>
                <a:lnTo>
                  <a:pt x="5728716" y="541198"/>
                </a:lnTo>
                <a:cubicBezTo>
                  <a:pt x="5728716" y="569906"/>
                  <a:pt x="5717312" y="597437"/>
                  <a:pt x="5697013" y="617737"/>
                </a:cubicBezTo>
                <a:cubicBezTo>
                  <a:pt x="5676714" y="638036"/>
                  <a:pt x="5649182" y="649440"/>
                  <a:pt x="5620474" y="649440"/>
                </a:cubicBezTo>
                <a:lnTo>
                  <a:pt x="108242" y="649440"/>
                </a:lnTo>
                <a:cubicBezTo>
                  <a:pt x="79534" y="649440"/>
                  <a:pt x="52003" y="638036"/>
                  <a:pt x="31703" y="617737"/>
                </a:cubicBezTo>
                <a:cubicBezTo>
                  <a:pt x="11404" y="597438"/>
                  <a:pt x="0" y="569906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235" tIns="31703" rIns="248235" bIns="31703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Titr" pitchFamily="2" charset="-78"/>
              </a:rPr>
              <a:t>قبل از انقلاب</a:t>
            </a:r>
            <a:endParaRPr lang="fa-IR" sz="2200" kern="1200" dirty="0">
              <a:cs typeface="B Tit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02920" y="3008448"/>
            <a:ext cx="8183880" cy="1628549"/>
          </a:xfrm>
          <a:custGeom>
            <a:avLst/>
            <a:gdLst>
              <a:gd name="connsiteX0" fmla="*/ 0 w 8183880"/>
              <a:gd name="connsiteY0" fmla="*/ 0 h 1628549"/>
              <a:gd name="connsiteX1" fmla="*/ 8183880 w 8183880"/>
              <a:gd name="connsiteY1" fmla="*/ 0 h 1628549"/>
              <a:gd name="connsiteX2" fmla="*/ 8183880 w 8183880"/>
              <a:gd name="connsiteY2" fmla="*/ 1628549 h 1628549"/>
              <a:gd name="connsiteX3" fmla="*/ 0 w 8183880"/>
              <a:gd name="connsiteY3" fmla="*/ 1628549 h 1628549"/>
              <a:gd name="connsiteX4" fmla="*/ 0 w 8183880"/>
              <a:gd name="connsiteY4" fmla="*/ 0 h 162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628549">
                <a:moveTo>
                  <a:pt x="0" y="0"/>
                </a:moveTo>
                <a:lnTo>
                  <a:pt x="8183880" y="0"/>
                </a:lnTo>
                <a:lnTo>
                  <a:pt x="8183880" y="1628549"/>
                </a:lnTo>
                <a:lnTo>
                  <a:pt x="0" y="162854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160" tIns="458216" rIns="635160" bIns="156464" numCol="1" spcCol="1270" anchor="t" anchorCtr="0">
            <a:noAutofit/>
          </a:bodyPr>
          <a:lstStyle/>
          <a:p>
            <a:pPr marL="228600" lvl="1" indent="-228600" algn="r" defTabSz="9779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200" kern="1200" dirty="0" smtClean="0">
                <a:cs typeface="B Zar" pitchFamily="2" charset="-78"/>
              </a:rPr>
              <a:t>ایران خودرو</a:t>
            </a:r>
            <a:endParaRPr lang="fa-IR" sz="2200" kern="1200" dirty="0">
              <a:cs typeface="B Zar" pitchFamily="2" charset="-78"/>
            </a:endParaRPr>
          </a:p>
          <a:p>
            <a:pPr marL="228600" lvl="1" indent="-228600" algn="r" defTabSz="9779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2200" kern="1200" dirty="0" smtClean="0">
                <a:cs typeface="B Zar" pitchFamily="2" charset="-78"/>
              </a:rPr>
              <a:t>سایپا</a:t>
            </a:r>
            <a:endParaRPr lang="fa-IR" sz="2200" kern="1200" dirty="0">
              <a:cs typeface="B Zar" pitchFamily="2" charset="-78"/>
            </a:endParaRPr>
          </a:p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fa-IR" sz="2200" kern="1200" dirty="0" smtClean="0">
                <a:cs typeface="B Zar" pitchFamily="2" charset="-78"/>
              </a:rPr>
              <a:t>شرکت مدیریت </a:t>
            </a:r>
            <a:r>
              <a:rPr lang="fa-IR" sz="2200" dirty="0" smtClean="0">
                <a:cs typeface="B Zar" pitchFamily="2" charset="-78"/>
              </a:rPr>
              <a:t>پروژه‌های</a:t>
            </a:r>
            <a:r>
              <a:rPr lang="fa-IR" sz="2400" dirty="0" smtClean="0"/>
              <a:t> </a:t>
            </a:r>
            <a:r>
              <a:rPr lang="fa-IR" sz="2200" dirty="0" smtClean="0">
                <a:cs typeface="B Zar" pitchFamily="2" charset="-78"/>
              </a:rPr>
              <a:t>نیروگاهی</a:t>
            </a:r>
            <a:r>
              <a:rPr lang="fa-IR" sz="2400" dirty="0" smtClean="0"/>
              <a:t> </a:t>
            </a:r>
            <a:r>
              <a:rPr lang="fa-IR" sz="2200" dirty="0" smtClean="0">
                <a:cs typeface="B Zar" pitchFamily="2" charset="-78"/>
              </a:rPr>
              <a:t>ایران (مپنا)</a:t>
            </a:r>
            <a:endParaRPr lang="en-US" sz="2200" dirty="0" smtClean="0">
              <a:cs typeface="B Zar" pitchFamily="2" charset="-78"/>
            </a:endParaRPr>
          </a:p>
          <a:p>
            <a:pPr marL="228600" lvl="1" indent="-228600" algn="r" defTabSz="9779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2200" kern="1200" dirty="0">
              <a:cs typeface="B Zar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2114" y="2683728"/>
            <a:ext cx="5728716" cy="649440"/>
          </a:xfrm>
          <a:custGeom>
            <a:avLst/>
            <a:gdLst>
              <a:gd name="connsiteX0" fmla="*/ 0 w 5728716"/>
              <a:gd name="connsiteY0" fmla="*/ 108242 h 649440"/>
              <a:gd name="connsiteX1" fmla="*/ 31703 w 5728716"/>
              <a:gd name="connsiteY1" fmla="*/ 31703 h 649440"/>
              <a:gd name="connsiteX2" fmla="*/ 108242 w 5728716"/>
              <a:gd name="connsiteY2" fmla="*/ 0 h 649440"/>
              <a:gd name="connsiteX3" fmla="*/ 5620474 w 5728716"/>
              <a:gd name="connsiteY3" fmla="*/ 0 h 649440"/>
              <a:gd name="connsiteX4" fmla="*/ 5697013 w 5728716"/>
              <a:gd name="connsiteY4" fmla="*/ 31703 h 649440"/>
              <a:gd name="connsiteX5" fmla="*/ 5728716 w 5728716"/>
              <a:gd name="connsiteY5" fmla="*/ 108242 h 649440"/>
              <a:gd name="connsiteX6" fmla="*/ 5728716 w 5728716"/>
              <a:gd name="connsiteY6" fmla="*/ 541198 h 649440"/>
              <a:gd name="connsiteX7" fmla="*/ 5697013 w 5728716"/>
              <a:gd name="connsiteY7" fmla="*/ 617737 h 649440"/>
              <a:gd name="connsiteX8" fmla="*/ 5620474 w 5728716"/>
              <a:gd name="connsiteY8" fmla="*/ 649440 h 649440"/>
              <a:gd name="connsiteX9" fmla="*/ 108242 w 5728716"/>
              <a:gd name="connsiteY9" fmla="*/ 649440 h 649440"/>
              <a:gd name="connsiteX10" fmla="*/ 31703 w 5728716"/>
              <a:gd name="connsiteY10" fmla="*/ 617737 h 649440"/>
              <a:gd name="connsiteX11" fmla="*/ 0 w 5728716"/>
              <a:gd name="connsiteY11" fmla="*/ 541198 h 649440"/>
              <a:gd name="connsiteX12" fmla="*/ 0 w 5728716"/>
              <a:gd name="connsiteY12" fmla="*/ 108242 h 6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649440">
                <a:moveTo>
                  <a:pt x="0" y="108242"/>
                </a:moveTo>
                <a:cubicBezTo>
                  <a:pt x="0" y="79534"/>
                  <a:pt x="11404" y="52003"/>
                  <a:pt x="31703" y="31703"/>
                </a:cubicBezTo>
                <a:cubicBezTo>
                  <a:pt x="52002" y="11404"/>
                  <a:pt x="79534" y="0"/>
                  <a:pt x="108242" y="0"/>
                </a:cubicBezTo>
                <a:lnTo>
                  <a:pt x="5620474" y="0"/>
                </a:lnTo>
                <a:cubicBezTo>
                  <a:pt x="5649182" y="0"/>
                  <a:pt x="5676713" y="11404"/>
                  <a:pt x="5697013" y="31703"/>
                </a:cubicBezTo>
                <a:cubicBezTo>
                  <a:pt x="5717312" y="52002"/>
                  <a:pt x="5728716" y="79534"/>
                  <a:pt x="5728716" y="108242"/>
                </a:cubicBezTo>
                <a:lnTo>
                  <a:pt x="5728716" y="541198"/>
                </a:lnTo>
                <a:cubicBezTo>
                  <a:pt x="5728716" y="569906"/>
                  <a:pt x="5717312" y="597437"/>
                  <a:pt x="5697013" y="617737"/>
                </a:cubicBezTo>
                <a:cubicBezTo>
                  <a:pt x="5676714" y="638036"/>
                  <a:pt x="5649182" y="649440"/>
                  <a:pt x="5620474" y="649440"/>
                </a:cubicBezTo>
                <a:lnTo>
                  <a:pt x="108242" y="649440"/>
                </a:lnTo>
                <a:cubicBezTo>
                  <a:pt x="79534" y="649440"/>
                  <a:pt x="52003" y="638036"/>
                  <a:pt x="31703" y="617737"/>
                </a:cubicBezTo>
                <a:cubicBezTo>
                  <a:pt x="11404" y="597438"/>
                  <a:pt x="0" y="569906"/>
                  <a:pt x="0" y="541198"/>
                </a:cubicBezTo>
                <a:lnTo>
                  <a:pt x="0" y="10824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235" tIns="31703" rIns="248235" bIns="31703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Titr" pitchFamily="2" charset="-78"/>
              </a:rPr>
              <a:t>بعد از انقلاب</a:t>
            </a:r>
            <a:endParaRPr lang="fa-IR" sz="2200" kern="12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12382</TotalTime>
  <Words>2031</Words>
  <Application>Microsoft Office PowerPoint</Application>
  <PresentationFormat>On-screen Show (4:3)</PresentationFormat>
  <Paragraphs>557</Paragraphs>
  <Slides>65</Slides>
  <Notes>65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Aspect</vt:lpstr>
      <vt:lpstr>بسم‌الله الرحمن الرحیم</vt:lpstr>
      <vt:lpstr>     شرکت‌های هلدینگ  </vt:lpstr>
      <vt:lpstr>اگر آن‌ها فکر می‌کنند شما می‌توانید سایر شرکت‌ها را کنترل کنید، پس این کار را انجام دهید.                               </vt:lpstr>
      <vt:lpstr>واژۀ هلدینگ</vt:lpstr>
      <vt:lpstr>تابعه</vt:lpstr>
      <vt:lpstr>اولین‌ هلدینگ ثبت‌شده</vt:lpstr>
      <vt:lpstr>تاریخچه در ایالات متحده</vt:lpstr>
      <vt:lpstr>نمونه‌های معتبر</vt:lpstr>
      <vt:lpstr>پیشگامان هلدینگ در ایران</vt:lpstr>
      <vt:lpstr>تعریف عمومی هلدینگ</vt:lpstr>
      <vt:lpstr>تعریف عمومی-تعریف قانونی </vt:lpstr>
      <vt:lpstr>تعریف قانونی در برخی کشورها</vt:lpstr>
      <vt:lpstr>نمونه در آمریکا</vt:lpstr>
      <vt:lpstr>انواع هلدینگ</vt:lpstr>
      <vt:lpstr>هلدینگ بانکی در ایران </vt:lpstr>
      <vt:lpstr>ایجاد هلدینگ</vt:lpstr>
      <vt:lpstr>تجزیۀ شرکت SUGI Pharmacy در بورس توکیو</vt:lpstr>
      <vt:lpstr>گزارش هیأت مدیرۀ SUGI Pharmacy از اهداف تجزیه</vt:lpstr>
      <vt:lpstr>ایجاد هلدینگ</vt:lpstr>
      <vt:lpstr>هلدینگ در مقابل سرمایه‌گذاری</vt:lpstr>
      <vt:lpstr>هلدینگ در ایران</vt:lpstr>
      <vt:lpstr>نقش هلدینگ</vt:lpstr>
      <vt:lpstr>معمای هلدینگ</vt:lpstr>
      <vt:lpstr>سطوح اهداف</vt:lpstr>
      <vt:lpstr>روش‌های خلق ارزش در شرکت‌های مادر</vt:lpstr>
      <vt:lpstr>شرایط اثرگذار بر خلق ارزش</vt:lpstr>
      <vt:lpstr>ارزیابی پروژه‌های کسب و کارها </vt:lpstr>
      <vt:lpstr>فرصت‌های بالقوۀ سرمایه‌گذاری </vt:lpstr>
      <vt:lpstr>نتایج تجربی گولد و همکارانش (1994)</vt:lpstr>
      <vt:lpstr>پیش‌بینی از اندازۀ شرکت‌های آتی</vt:lpstr>
      <vt:lpstr>تکامل ساختارها</vt:lpstr>
      <vt:lpstr>منظومۀ هلدینگی</vt:lpstr>
      <vt:lpstr>ساختارهای چندبخشی و هلدینگ</vt:lpstr>
      <vt:lpstr>طبقه‌بندی شرکت‌های تابعه</vt:lpstr>
      <vt:lpstr>ابهام در تعریف ستاد و کسب و کارها</vt:lpstr>
      <vt:lpstr>مزایای تبدیل‌شدن به هلدینگ</vt:lpstr>
      <vt:lpstr>مزایای تبدیل‌شدن به هلدینگ</vt:lpstr>
      <vt:lpstr>مزایای محوری تبدیل‌شدن به هلدینگ</vt:lpstr>
      <vt:lpstr>کنترل با مالکیت محدود</vt:lpstr>
      <vt:lpstr>تفکیک حقوقی</vt:lpstr>
      <vt:lpstr>به‌هنگام وقوع بحران در اقمار، هلدینگ چه می‌کند؟</vt:lpstr>
      <vt:lpstr>کنترل با مالکیت محدود در ایران</vt:lpstr>
      <vt:lpstr>معایب تبدیل‌شدن به هلدینگ</vt:lpstr>
      <vt:lpstr>مسألۀ نمایندگی در شکل‌گیری هدینگ‌ها</vt:lpstr>
      <vt:lpstr>سبک‌های تعاملی در شرکت‌های مادر</vt:lpstr>
      <vt:lpstr>مقایسۀ انواع سبک‌های تعاملی</vt:lpstr>
      <vt:lpstr>سبک برنامه‌ریزی استراتژیک</vt:lpstr>
      <vt:lpstr>سبک کنترل مالی</vt:lpstr>
      <vt:lpstr>راهی برای تجدیدساختار مالی </vt:lpstr>
      <vt:lpstr>before spin off</vt:lpstr>
      <vt:lpstr>after spin off</vt:lpstr>
      <vt:lpstr>ساختار در  شرکت‌های هلدینگ</vt:lpstr>
      <vt:lpstr>ساختار در شرکت‌های هلدینگ</vt:lpstr>
      <vt:lpstr>اندازۀ ستاد</vt:lpstr>
      <vt:lpstr>سطوح استراتژی‌های هلدینگ</vt:lpstr>
      <vt:lpstr>اهیمت استراتژی سازمان از دیدگاه کارل ویک</vt:lpstr>
      <vt:lpstr>ارزیابی استراتژی‌ها</vt:lpstr>
      <vt:lpstr>معیارهای مبتنی بر بازار</vt:lpstr>
      <vt:lpstr>معیاری برای ارزیابی عملکرد مدیر مالی در طی سالیان</vt:lpstr>
      <vt:lpstr>معیاری برای ارزیابی عملکرد مدیر مالی در سالی معین</vt:lpstr>
      <vt:lpstr>مهمترین فرآیندهای استراتژیک در شرکت‌های هلدینگ</vt:lpstr>
      <vt:lpstr>سیاست سود تقسیمی در شرکت مادر</vt:lpstr>
      <vt:lpstr>قیمت انتقالی میان توابع</vt:lpstr>
      <vt:lpstr>مدیریت ریسک گستردۀ بنگاه اقتصادی</vt:lpstr>
      <vt:lpstr>با تشکر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مقدمه‌ای بر امور مالی</dc:title>
  <dc:creator>Maysam Radpour</dc:creator>
  <cp:lastModifiedBy>radpour</cp:lastModifiedBy>
  <cp:revision>370</cp:revision>
  <dcterms:created xsi:type="dcterms:W3CDTF">2009-11-01T12:52:48Z</dcterms:created>
  <dcterms:modified xsi:type="dcterms:W3CDTF">2010-12-01T11:04:10Z</dcterms:modified>
</cp:coreProperties>
</file>